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sldIdLst>
    <p:sldId id="288" r:id="rId2"/>
    <p:sldId id="289" r:id="rId3"/>
    <p:sldId id="274" r:id="rId4"/>
    <p:sldId id="290" r:id="rId5"/>
    <p:sldId id="291" r:id="rId6"/>
    <p:sldId id="309" r:id="rId7"/>
    <p:sldId id="292" r:id="rId8"/>
    <p:sldId id="293" r:id="rId9"/>
    <p:sldId id="294" r:id="rId10"/>
    <p:sldId id="310" r:id="rId11"/>
    <p:sldId id="313" r:id="rId12"/>
    <p:sldId id="295" r:id="rId13"/>
    <p:sldId id="296" r:id="rId14"/>
    <p:sldId id="297" r:id="rId15"/>
    <p:sldId id="308" r:id="rId16"/>
    <p:sldId id="298" r:id="rId17"/>
    <p:sldId id="299" r:id="rId18"/>
    <p:sldId id="300" r:id="rId19"/>
    <p:sldId id="301" r:id="rId20"/>
    <p:sldId id="311" r:id="rId21"/>
    <p:sldId id="302" r:id="rId22"/>
    <p:sldId id="314" r:id="rId23"/>
    <p:sldId id="303" r:id="rId24"/>
    <p:sldId id="312" r:id="rId25"/>
    <p:sldId id="304" r:id="rId26"/>
    <p:sldId id="30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2" autoAdjust="0"/>
    <p:restoredTop sz="94687" autoAdjust="0"/>
  </p:normalViewPr>
  <p:slideViewPr>
    <p:cSldViewPr snapToGrid="0" snapToObjects="1">
      <p:cViewPr varScale="1">
        <p:scale>
          <a:sx n="45" d="100"/>
          <a:sy n="45" d="100"/>
        </p:scale>
        <p:origin x="64" y="3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3B956523-7A14-8047-81F3-53A6CA6A67A9}" type="datetimeFigureOut">
              <a:rPr lang="en-US" smtClean="0"/>
              <a:pPr/>
              <a:t>4/3/2022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B956523-7A14-8047-81F3-53A6CA6A67A9}" type="datetimeFigureOut">
              <a:rPr lang="en-US" smtClean="0"/>
              <a:pPr/>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3B956523-7A14-8047-81F3-53A6CA6A67A9}" type="datetimeFigureOut">
              <a:rPr lang="en-US" smtClean="0"/>
              <a:pPr/>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B956523-7A14-8047-81F3-53A6CA6A67A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754C3-B687-9443-80E7-D32631DB6E7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3B956523-7A14-8047-81F3-53A6CA6A67A9}" type="datetimeFigureOut">
              <a:rPr lang="en-US" smtClean="0"/>
              <a:pPr/>
              <a:t>4/3/2022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3B956523-7A14-8047-81F3-53A6CA6A67A9}" type="datetimeFigureOut">
              <a:rPr lang="en-US" smtClean="0"/>
              <a:pPr/>
              <a:t>4/3/2022</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885754C3-B687-9443-80E7-D32631DB6E70}" type="slidenum">
              <a:rPr lang="en-US" smtClean="0"/>
              <a:pPr/>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B956523-7A14-8047-81F3-53A6CA6A67A9}" type="datetimeFigureOut">
              <a:rPr lang="en-US" smtClean="0"/>
              <a:pPr/>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754C3-B687-9443-80E7-D32631DB6E70}"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885754C3-B687-9443-80E7-D32631DB6E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B956523-7A14-8047-81F3-53A6CA6A67A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754C3-B687-9443-80E7-D32631DB6E70}"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B956523-7A14-8047-81F3-53A6CA6A67A9}" type="datetimeFigureOut">
              <a:rPr lang="en-US" smtClean="0"/>
              <a:pPr/>
              <a:t>4/3/2022</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885754C3-B687-9443-80E7-D32631DB6E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8B88-6C28-485C-86E8-872592FD7BA8}"/>
              </a:ext>
            </a:extLst>
          </p:cNvPr>
          <p:cNvSpPr>
            <a:spLocks noGrp="1"/>
          </p:cNvSpPr>
          <p:nvPr>
            <p:ph type="title"/>
          </p:nvPr>
        </p:nvSpPr>
        <p:spPr>
          <a:xfrm>
            <a:off x="1717675" y="502771"/>
            <a:ext cx="7556313" cy="995082"/>
          </a:xfrm>
        </p:spPr>
        <p:txBody>
          <a:bodyPr/>
          <a:lstStyle/>
          <a:p>
            <a:endParaRPr lang="en-US"/>
          </a:p>
        </p:txBody>
      </p:sp>
      <p:sp>
        <p:nvSpPr>
          <p:cNvPr id="4" name="Text Placeholder 3">
            <a:extLst>
              <a:ext uri="{FF2B5EF4-FFF2-40B4-BE49-F238E27FC236}">
                <a16:creationId xmlns:a16="http://schemas.microsoft.com/office/drawing/2014/main" id="{D563E312-800E-44FE-8518-D1F38F979845}"/>
              </a:ext>
            </a:extLst>
          </p:cNvPr>
          <p:cNvSpPr>
            <a:spLocks noGrp="1"/>
          </p:cNvSpPr>
          <p:nvPr>
            <p:ph type="body" sz="half" idx="2"/>
          </p:nvPr>
        </p:nvSpPr>
        <p:spPr>
          <a:xfrm>
            <a:off x="3109040" y="6082553"/>
            <a:ext cx="7558960" cy="774700"/>
          </a:xfrm>
        </p:spPr>
        <p:txBody>
          <a:bodyPr/>
          <a:lstStyle/>
          <a:p>
            <a:endParaRPr lang="en-US"/>
          </a:p>
        </p:txBody>
      </p:sp>
      <p:pic>
        <p:nvPicPr>
          <p:cNvPr id="20" name="Content Placeholder 19">
            <a:extLst>
              <a:ext uri="{FF2B5EF4-FFF2-40B4-BE49-F238E27FC236}">
                <a16:creationId xmlns:a16="http://schemas.microsoft.com/office/drawing/2014/main" id="{F848875B-0C37-486E-A043-92D575E3BF1E}"/>
              </a:ext>
            </a:extLst>
          </p:cNvPr>
          <p:cNvPicPr>
            <a:picLocks noGrp="1" noChangeAspect="1"/>
          </p:cNvPicPr>
          <p:nvPr>
            <p:ph idx="1"/>
          </p:nvPr>
        </p:nvPicPr>
        <p:blipFill>
          <a:blip r:embed="rId2"/>
          <a:stretch>
            <a:fillRect/>
          </a:stretch>
        </p:blipFill>
        <p:spPr>
          <a:xfrm>
            <a:off x="4530725" y="3077369"/>
            <a:ext cx="2343150" cy="1952625"/>
          </a:xfrm>
        </p:spPr>
      </p:pic>
      <p:pic>
        <p:nvPicPr>
          <p:cNvPr id="14" name="Picture 13">
            <a:extLst>
              <a:ext uri="{FF2B5EF4-FFF2-40B4-BE49-F238E27FC236}">
                <a16:creationId xmlns:a16="http://schemas.microsoft.com/office/drawing/2014/main" id="{3F4E62E5-C0E3-445C-A715-0A16C673F697}"/>
              </a:ext>
            </a:extLst>
          </p:cNvPr>
          <p:cNvPicPr>
            <a:picLocks noChangeAspect="1"/>
          </p:cNvPicPr>
          <p:nvPr/>
        </p:nvPicPr>
        <p:blipFill>
          <a:blip r:embed="rId3"/>
          <a:stretch>
            <a:fillRect/>
          </a:stretch>
        </p:blipFill>
        <p:spPr>
          <a:xfrm>
            <a:off x="0" y="0"/>
            <a:ext cx="12192000" cy="6829643"/>
          </a:xfrm>
          <a:prstGeom prst="rect">
            <a:avLst/>
          </a:prstGeom>
        </p:spPr>
      </p:pic>
      <p:sp>
        <p:nvSpPr>
          <p:cNvPr id="15" name="مربع نص 7">
            <a:extLst>
              <a:ext uri="{FF2B5EF4-FFF2-40B4-BE49-F238E27FC236}">
                <a16:creationId xmlns:a16="http://schemas.microsoft.com/office/drawing/2014/main" id="{2473D568-8B95-4813-AE06-3F4C5F5ECDF5}"/>
              </a:ext>
            </a:extLst>
          </p:cNvPr>
          <p:cNvSpPr txBox="1"/>
          <p:nvPr/>
        </p:nvSpPr>
        <p:spPr>
          <a:xfrm>
            <a:off x="-88330" y="3062381"/>
            <a:ext cx="9037457" cy="646331"/>
          </a:xfrm>
          <a:prstGeom prst="rect">
            <a:avLst/>
          </a:prstGeom>
          <a:noFill/>
        </p:spPr>
        <p:txBody>
          <a:bodyPr wrap="square" rtlCol="1">
            <a:spAutoFit/>
          </a:bodyPr>
          <a:lstStyle/>
          <a:p>
            <a:pPr algn="ctr" rtl="1">
              <a:buClrTx/>
              <a:buFontTx/>
              <a:buNone/>
            </a:pPr>
            <a:r>
              <a:rPr lang="en-US" sz="3600" dirty="0">
                <a:solidFill>
                  <a:prstClr val="black"/>
                </a:solidFill>
                <a:latin typeface="Algerian" panose="04020705040A02060702" pitchFamily="82" charset="0"/>
              </a:rPr>
              <a:t>Cognitive Disorder </a:t>
            </a:r>
            <a:endParaRPr lang="en-US" sz="3600" kern="1200" dirty="0">
              <a:solidFill>
                <a:prstClr val="black"/>
              </a:solidFill>
              <a:latin typeface="Algerian" panose="04020705040A02060702" pitchFamily="82" charset="0"/>
              <a:ea typeface="+mn-ea"/>
              <a:cs typeface="+mn-cs"/>
            </a:endParaRPr>
          </a:p>
        </p:txBody>
      </p:sp>
      <p:sp>
        <p:nvSpPr>
          <p:cNvPr id="16" name="مربع نص 10">
            <a:extLst>
              <a:ext uri="{FF2B5EF4-FFF2-40B4-BE49-F238E27FC236}">
                <a16:creationId xmlns:a16="http://schemas.microsoft.com/office/drawing/2014/main" id="{0870CC72-7664-4E16-936C-24B534CB1D74}"/>
              </a:ext>
            </a:extLst>
          </p:cNvPr>
          <p:cNvSpPr txBox="1"/>
          <p:nvPr/>
        </p:nvSpPr>
        <p:spPr>
          <a:xfrm>
            <a:off x="190500" y="2060126"/>
            <a:ext cx="6578600" cy="461665"/>
          </a:xfrm>
          <a:prstGeom prst="rect">
            <a:avLst/>
          </a:prstGeom>
          <a:noFill/>
        </p:spPr>
        <p:txBody>
          <a:bodyPr wrap="square" rtlCol="1">
            <a:spAutoFit/>
          </a:bodyPr>
          <a:lstStyle/>
          <a:p>
            <a:pPr algn="ctr" rtl="1">
              <a:buClrTx/>
              <a:buFontTx/>
              <a:buNone/>
            </a:pPr>
            <a:r>
              <a:rPr lang="en-US" sz="2400" b="1" kern="1200" dirty="0">
                <a:solidFill>
                  <a:prstClr val="white"/>
                </a:solidFill>
                <a:latin typeface="Elephant" panose="02020904090505020303" pitchFamily="18" charset="0"/>
                <a:ea typeface="+mn-ea"/>
                <a:cs typeface="+mn-cs"/>
              </a:rPr>
              <a:t>Psychiatric Mental Health Nursing</a:t>
            </a:r>
          </a:p>
        </p:txBody>
      </p:sp>
      <p:sp>
        <p:nvSpPr>
          <p:cNvPr id="17" name="مربع نص 11">
            <a:extLst>
              <a:ext uri="{FF2B5EF4-FFF2-40B4-BE49-F238E27FC236}">
                <a16:creationId xmlns:a16="http://schemas.microsoft.com/office/drawing/2014/main" id="{D332593D-5C4D-4CAE-894F-69A7A9FC5372}"/>
              </a:ext>
            </a:extLst>
          </p:cNvPr>
          <p:cNvSpPr txBox="1"/>
          <p:nvPr/>
        </p:nvSpPr>
        <p:spPr>
          <a:xfrm>
            <a:off x="0" y="27610"/>
            <a:ext cx="3160295" cy="646331"/>
          </a:xfrm>
          <a:prstGeom prst="rect">
            <a:avLst/>
          </a:prstGeom>
          <a:noFill/>
          <a:ln>
            <a:solidFill>
              <a:srgbClr val="92D050"/>
            </a:solidFill>
          </a:ln>
        </p:spPr>
        <p:txBody>
          <a:bodyPr wrap="square" rtlCol="1">
            <a:spAutoFit/>
          </a:bodyPr>
          <a:lstStyle/>
          <a:p>
            <a:pPr algn="ctr" rtl="1"/>
            <a:r>
              <a:rPr lang="en-US" b="1" dirty="0">
                <a:solidFill>
                  <a:prstClr val="white"/>
                </a:solidFill>
                <a:latin typeface="Garamond" panose="02020404030301010803"/>
              </a:rPr>
              <a:t>University of Basra</a:t>
            </a:r>
          </a:p>
          <a:p>
            <a:pPr algn="ctr" rtl="1"/>
            <a:r>
              <a:rPr lang="en-US" b="1" dirty="0">
                <a:solidFill>
                  <a:prstClr val="white"/>
                </a:solidFill>
                <a:latin typeface="Garamond" panose="02020404030301010803"/>
              </a:rPr>
              <a:t>College of Nursing</a:t>
            </a:r>
            <a:endParaRPr lang="ar-IQ" dirty="0">
              <a:solidFill>
                <a:prstClr val="white"/>
              </a:solidFill>
              <a:latin typeface="Garamond" panose="02020404030301010803"/>
              <a:cs typeface="Times New Roman" panose="02020603050405020304" pitchFamily="18" charset="0"/>
            </a:endParaRPr>
          </a:p>
        </p:txBody>
      </p:sp>
      <p:pic>
        <p:nvPicPr>
          <p:cNvPr id="18" name="Picture 17">
            <a:extLst>
              <a:ext uri="{FF2B5EF4-FFF2-40B4-BE49-F238E27FC236}">
                <a16:creationId xmlns:a16="http://schemas.microsoft.com/office/drawing/2014/main" id="{167B8488-3932-4A8E-AC11-446E08013F7A}"/>
              </a:ext>
            </a:extLst>
          </p:cNvPr>
          <p:cNvPicPr>
            <a:picLocks noChangeAspect="1"/>
          </p:cNvPicPr>
          <p:nvPr/>
        </p:nvPicPr>
        <p:blipFill>
          <a:blip r:embed="rId4">
            <a:biLevel thresh="75000"/>
          </a:blip>
          <a:stretch>
            <a:fillRect/>
          </a:stretch>
        </p:blipFill>
        <p:spPr>
          <a:xfrm>
            <a:off x="8220042" y="6307157"/>
            <a:ext cx="4060288" cy="670618"/>
          </a:xfrm>
          <a:prstGeom prst="rect">
            <a:avLst/>
          </a:prstGeom>
        </p:spPr>
      </p:pic>
    </p:spTree>
    <p:extLst>
      <p:ext uri="{BB962C8B-B14F-4D97-AF65-F5344CB8AC3E}">
        <p14:creationId xmlns:p14="http://schemas.microsoft.com/office/powerpoint/2010/main" val="312194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5"/>
                                        </p:tgtEl>
                                        <p:attrNameLst>
                                          <p:attrName>style.color</p:attrName>
                                        </p:attrNameLst>
                                      </p:cBhvr>
                                      <p:to>
                                        <a:schemeClr val="bg1"/>
                                      </p:to>
                                    </p:animClr>
                                    <p:animClr clrSpc="rgb" dir="cw">
                                      <p:cBhvr>
                                        <p:cTn id="7" dur="250" autoRev="1" fill="remove"/>
                                        <p:tgtEl>
                                          <p:spTgt spid="15"/>
                                        </p:tgtEl>
                                        <p:attrNameLst>
                                          <p:attrName>fillcolor</p:attrName>
                                        </p:attrNameLst>
                                      </p:cBhvr>
                                      <p:to>
                                        <a:schemeClr val="bg1"/>
                                      </p:to>
                                    </p:animClr>
                                    <p:set>
                                      <p:cBhvr>
                                        <p:cTn id="8" dur="250" autoRev="1" fill="remove"/>
                                        <p:tgtEl>
                                          <p:spTgt spid="15"/>
                                        </p:tgtEl>
                                        <p:attrNameLst>
                                          <p:attrName>fill.type</p:attrName>
                                        </p:attrNameLst>
                                      </p:cBhvr>
                                      <p:to>
                                        <p:strVal val="solid"/>
                                      </p:to>
                                    </p:set>
                                    <p:set>
                                      <p:cBhvr>
                                        <p:cTn id="9" dur="250" autoRev="1" fill="remove"/>
                                        <p:tgtEl>
                                          <p:spTgt spid="1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18"/>
                                        </p:tgtEl>
                                      </p:cBhvr>
                                    </p:animEffect>
                                    <p:anim calcmode="lin" valueType="num">
                                      <p:cBhvr>
                                        <p:cTn id="14"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8"/>
                                        </p:tgtEl>
                                        <p:attrNameLst>
                                          <p:attrName>ppt_h</p:attrName>
                                        </p:attrNameLst>
                                      </p:cBhvr>
                                      <p:tavLst>
                                        <p:tav tm="0">
                                          <p:val>
                                            <p:strVal val="ppt_h"/>
                                          </p:val>
                                        </p:tav>
                                        <p:tav tm="100000">
                                          <p:val>
                                            <p:strVal val="ppt_h"/>
                                          </p:val>
                                        </p:tav>
                                      </p:tavLst>
                                    </p:anim>
                                    <p:set>
                                      <p:cBhvr>
                                        <p:cTn id="16"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 y="0"/>
            <a:ext cx="12192000" cy="6715125"/>
          </a:xfrm>
          <a:prstGeom prst="rect">
            <a:avLst/>
          </a:prstGeom>
        </p:spPr>
      </p:pic>
    </p:spTree>
    <p:extLst>
      <p:ext uri="{BB962C8B-B14F-4D97-AF65-F5344CB8AC3E}">
        <p14:creationId xmlns:p14="http://schemas.microsoft.com/office/powerpoint/2010/main" val="208950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594" y="966789"/>
            <a:ext cx="11694055" cy="5891211"/>
          </a:xfrm>
        </p:spPr>
        <p:txBody>
          <a:bodyPr>
            <a:noAutofit/>
          </a:bodyPr>
          <a:lstStyle/>
          <a:p>
            <a:pPr>
              <a:buFont typeface="Wingdings" panose="05000000000000000000" pitchFamily="2" charset="2"/>
              <a:buChar char="Ø"/>
            </a:pPr>
            <a:r>
              <a:rPr lang="en-US" sz="2800" dirty="0">
                <a:solidFill>
                  <a:schemeClr val="tx1"/>
                </a:solidFill>
              </a:rPr>
              <a:t>Risk for </a:t>
            </a:r>
            <a:r>
              <a:rPr lang="en-US" sz="2800" dirty="0" smtClean="0">
                <a:solidFill>
                  <a:schemeClr val="tx1"/>
                </a:solidFill>
              </a:rPr>
              <a:t>injury</a:t>
            </a:r>
            <a:endParaRPr lang="en-US" sz="2800" dirty="0">
              <a:solidFill>
                <a:schemeClr val="tx1"/>
              </a:solidFill>
            </a:endParaRPr>
          </a:p>
          <a:p>
            <a:pPr>
              <a:buFont typeface="Wingdings" panose="05000000000000000000" pitchFamily="2" charset="2"/>
              <a:buChar char="Ø"/>
            </a:pPr>
            <a:r>
              <a:rPr lang="en-US" sz="2800" dirty="0">
                <a:solidFill>
                  <a:schemeClr val="tx1"/>
                </a:solidFill>
              </a:rPr>
              <a:t>• Acute confusion</a:t>
            </a:r>
          </a:p>
          <a:p>
            <a:r>
              <a:rPr lang="en-US" sz="2800" dirty="0">
                <a:solidFill>
                  <a:schemeClr val="tx1"/>
                </a:solidFill>
              </a:rPr>
              <a:t>Additional diagnoses that are commonly selected based on </a:t>
            </a:r>
            <a:r>
              <a:rPr lang="en-US" sz="2800" dirty="0" smtClean="0">
                <a:solidFill>
                  <a:schemeClr val="tx1"/>
                </a:solidFill>
              </a:rPr>
              <a:t>client assessment </a:t>
            </a:r>
            <a:r>
              <a:rPr lang="en-US" sz="2800" dirty="0">
                <a:solidFill>
                  <a:schemeClr val="tx1"/>
                </a:solidFill>
              </a:rPr>
              <a:t>include:</a:t>
            </a:r>
          </a:p>
          <a:p>
            <a:pPr marL="514350" indent="-514350">
              <a:buFont typeface="+mj-lt"/>
              <a:buAutoNum type="arabicPeriod"/>
            </a:pPr>
            <a:r>
              <a:rPr lang="en-US" sz="2800" dirty="0">
                <a:solidFill>
                  <a:schemeClr val="tx1"/>
                </a:solidFill>
              </a:rPr>
              <a:t>• Disturbed sensory perception</a:t>
            </a:r>
          </a:p>
          <a:p>
            <a:pPr marL="514350" indent="-514350">
              <a:buFont typeface="+mj-lt"/>
              <a:buAutoNum type="arabicPeriod"/>
            </a:pPr>
            <a:r>
              <a:rPr lang="en-US" sz="2800" dirty="0">
                <a:solidFill>
                  <a:schemeClr val="tx1"/>
                </a:solidFill>
              </a:rPr>
              <a:t>• Disturbed thought processes</a:t>
            </a:r>
          </a:p>
          <a:p>
            <a:pPr marL="514350" indent="-514350">
              <a:buFont typeface="+mj-lt"/>
              <a:buAutoNum type="arabicPeriod"/>
            </a:pPr>
            <a:r>
              <a:rPr lang="en-US" sz="2800" dirty="0">
                <a:solidFill>
                  <a:schemeClr val="tx1"/>
                </a:solidFill>
              </a:rPr>
              <a:t>• Disturbed sleep pattern</a:t>
            </a:r>
          </a:p>
          <a:p>
            <a:pPr marL="514350" indent="-514350">
              <a:buFont typeface="+mj-lt"/>
              <a:buAutoNum type="arabicPeriod"/>
            </a:pPr>
            <a:r>
              <a:rPr lang="en-US" sz="2800" dirty="0">
                <a:solidFill>
                  <a:schemeClr val="tx1"/>
                </a:solidFill>
              </a:rPr>
              <a:t>• Risk for deficient fluid volume</a:t>
            </a:r>
          </a:p>
          <a:p>
            <a:pPr marL="514350" indent="-514350">
              <a:buFont typeface="+mj-lt"/>
              <a:buAutoNum type="arabicPeriod"/>
            </a:pPr>
            <a:r>
              <a:rPr lang="en-US" sz="2800" dirty="0">
                <a:solidFill>
                  <a:schemeClr val="tx1"/>
                </a:solidFill>
              </a:rPr>
              <a:t>• Risk for imbalanced nutrition: Less than body requirements</a:t>
            </a:r>
          </a:p>
        </p:txBody>
      </p:sp>
      <p:sp>
        <p:nvSpPr>
          <p:cNvPr id="5" name="Title 1">
            <a:extLst>
              <a:ext uri="{FF2B5EF4-FFF2-40B4-BE49-F238E27FC236}">
                <a16:creationId xmlns:a16="http://schemas.microsoft.com/office/drawing/2014/main" id="{CC1788AD-5771-4B1A-9154-43D9FDF8B76D}"/>
              </a:ext>
            </a:extLst>
          </p:cNvPr>
          <p:cNvSpPr>
            <a:spLocks noGrp="1"/>
          </p:cNvSpPr>
          <p:nvPr>
            <p:ph type="title"/>
          </p:nvPr>
        </p:nvSpPr>
        <p:spPr>
          <a:xfrm>
            <a:off x="-1" y="57523"/>
            <a:ext cx="11530013" cy="714002"/>
          </a:xfrm>
        </p:spPr>
        <p:style>
          <a:lnRef idx="2">
            <a:schemeClr val="accent1"/>
          </a:lnRef>
          <a:fillRef idx="1">
            <a:schemeClr val="lt1"/>
          </a:fillRef>
          <a:effectRef idx="0">
            <a:schemeClr val="accent1"/>
          </a:effectRef>
          <a:fontRef idx="minor">
            <a:schemeClr val="dk1"/>
          </a:fontRef>
        </p:style>
        <p:txBody>
          <a:bodyPr/>
          <a:lstStyle/>
          <a:p>
            <a:pPr algn="ctr"/>
            <a:r>
              <a:rPr lang="en-US" b="1" dirty="0"/>
              <a:t>NURSING </a:t>
            </a:r>
            <a:r>
              <a:rPr lang="en-US" b="1" dirty="0" smtClean="0"/>
              <a:t>DIAGNOSIS </a:t>
            </a:r>
            <a:r>
              <a:rPr lang="en-US" b="1" dirty="0"/>
              <a:t>For Delirium</a:t>
            </a:r>
          </a:p>
        </p:txBody>
      </p:sp>
    </p:spTree>
    <p:extLst>
      <p:ext uri="{BB962C8B-B14F-4D97-AF65-F5344CB8AC3E}">
        <p14:creationId xmlns:p14="http://schemas.microsoft.com/office/powerpoint/2010/main" val="286994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88AD-5771-4B1A-9154-43D9FDF8B76D}"/>
              </a:ext>
            </a:extLst>
          </p:cNvPr>
          <p:cNvSpPr>
            <a:spLocks noGrp="1"/>
          </p:cNvSpPr>
          <p:nvPr>
            <p:ph type="title"/>
          </p:nvPr>
        </p:nvSpPr>
        <p:spPr>
          <a:xfrm>
            <a:off x="0" y="-30629"/>
            <a:ext cx="12192000" cy="774700"/>
          </a:xfrm>
        </p:spPr>
        <p:style>
          <a:lnRef idx="2">
            <a:schemeClr val="accent1"/>
          </a:lnRef>
          <a:fillRef idx="1">
            <a:schemeClr val="lt1"/>
          </a:fillRef>
          <a:effectRef idx="0">
            <a:schemeClr val="accent1"/>
          </a:effectRef>
          <a:fontRef idx="minor">
            <a:schemeClr val="dk1"/>
          </a:fontRef>
        </p:style>
        <p:txBody>
          <a:bodyPr/>
          <a:lstStyle/>
          <a:p>
            <a:pPr algn="ctr"/>
            <a:r>
              <a:rPr lang="en-US" b="1" dirty="0"/>
              <a:t>NURSING INTERVENTIONS For Delirium</a:t>
            </a:r>
          </a:p>
        </p:txBody>
      </p:sp>
      <p:sp>
        <p:nvSpPr>
          <p:cNvPr id="3" name="Content Placeholder 2">
            <a:extLst>
              <a:ext uri="{FF2B5EF4-FFF2-40B4-BE49-F238E27FC236}">
                <a16:creationId xmlns:a16="http://schemas.microsoft.com/office/drawing/2014/main" id="{FAAC83CD-65A1-4F11-8F71-C06520E35206}"/>
              </a:ext>
            </a:extLst>
          </p:cNvPr>
          <p:cNvSpPr>
            <a:spLocks noGrp="1"/>
          </p:cNvSpPr>
          <p:nvPr>
            <p:ph idx="1"/>
          </p:nvPr>
        </p:nvSpPr>
        <p:spPr>
          <a:xfrm>
            <a:off x="93132" y="820272"/>
            <a:ext cx="11971867" cy="6037728"/>
          </a:xfrm>
        </p:spPr>
        <p:txBody>
          <a:bodyPr numCol="2">
            <a:normAutofit fontScale="92500"/>
          </a:bodyPr>
          <a:lstStyle/>
          <a:p>
            <a:pPr marL="457200" indent="-457200">
              <a:buFont typeface="+mj-lt"/>
              <a:buAutoNum type="arabicPeriod"/>
            </a:pPr>
            <a:r>
              <a:rPr lang="en-US" sz="2800" dirty="0">
                <a:solidFill>
                  <a:schemeClr val="tx1"/>
                </a:solidFill>
              </a:rPr>
              <a:t>Promoting client’s safety</a:t>
            </a:r>
          </a:p>
          <a:p>
            <a:pPr marL="457200" indent="-457200">
              <a:buFont typeface="+mj-lt"/>
              <a:buAutoNum type="arabicPeriod"/>
            </a:pPr>
            <a:r>
              <a:rPr lang="en-US" sz="2800" dirty="0">
                <a:solidFill>
                  <a:schemeClr val="tx1"/>
                </a:solidFill>
              </a:rPr>
              <a:t>Managing client’s confusion</a:t>
            </a:r>
          </a:p>
          <a:p>
            <a:pPr>
              <a:buFont typeface="Wingdings" panose="05000000000000000000" pitchFamily="2" charset="2"/>
              <a:buChar char="Ø"/>
            </a:pPr>
            <a:r>
              <a:rPr lang="en-US" sz="2800" dirty="0">
                <a:solidFill>
                  <a:schemeClr val="tx1"/>
                </a:solidFill>
              </a:rPr>
              <a:t> Speak to the client in a calm manner in a clear low voice; use simple sentences.</a:t>
            </a:r>
          </a:p>
          <a:p>
            <a:pPr>
              <a:buFont typeface="Wingdings" panose="05000000000000000000" pitchFamily="2" charset="2"/>
              <a:buChar char="Ø"/>
            </a:pPr>
            <a:r>
              <a:rPr lang="en-US" sz="2800" dirty="0">
                <a:solidFill>
                  <a:schemeClr val="tx1"/>
                </a:solidFill>
              </a:rPr>
              <a:t>Allow adequate time for the client to comprehend and respond.</a:t>
            </a:r>
          </a:p>
          <a:p>
            <a:pPr>
              <a:buFont typeface="Wingdings" panose="05000000000000000000" pitchFamily="2" charset="2"/>
              <a:buChar char="Ø"/>
            </a:pPr>
            <a:r>
              <a:rPr lang="en-US" sz="2800" dirty="0">
                <a:solidFill>
                  <a:schemeClr val="tx1"/>
                </a:solidFill>
              </a:rPr>
              <a:t> Allow the client to make decisions as much as he or she is able to.</a:t>
            </a:r>
          </a:p>
          <a:p>
            <a:pPr>
              <a:buFont typeface="Wingdings" panose="05000000000000000000" pitchFamily="2" charset="2"/>
              <a:buChar char="Ø"/>
            </a:pPr>
            <a:r>
              <a:rPr lang="en-US" sz="2800" dirty="0">
                <a:solidFill>
                  <a:schemeClr val="tx1"/>
                </a:solidFill>
              </a:rPr>
              <a:t>Provide orienting verbal cues when talking with the client.</a:t>
            </a:r>
          </a:p>
          <a:p>
            <a:pPr>
              <a:buFont typeface="Wingdings" panose="05000000000000000000" pitchFamily="2" charset="2"/>
              <a:buChar char="Ø"/>
            </a:pPr>
            <a:r>
              <a:rPr lang="en-US" sz="2800" dirty="0">
                <a:solidFill>
                  <a:schemeClr val="tx1"/>
                </a:solidFill>
              </a:rPr>
              <a:t>Use supportive touch if appropriate.</a:t>
            </a:r>
          </a:p>
          <a:p>
            <a:pPr marL="514350" indent="-514350">
              <a:buFont typeface="+mj-lt"/>
              <a:buAutoNum type="arabicPeriod" startAt="3"/>
            </a:pPr>
            <a:r>
              <a:rPr lang="en-US" sz="2800" dirty="0">
                <a:solidFill>
                  <a:schemeClr val="tx1"/>
                </a:solidFill>
              </a:rPr>
              <a:t>Controlling environment to reduce sensory overload</a:t>
            </a:r>
          </a:p>
          <a:p>
            <a:pPr>
              <a:buFont typeface="Wingdings" panose="05000000000000000000" pitchFamily="2" charset="2"/>
              <a:buChar char="Ø"/>
            </a:pPr>
            <a:r>
              <a:rPr lang="en-US" sz="2800" dirty="0">
                <a:solidFill>
                  <a:schemeClr val="tx1"/>
                </a:solidFill>
              </a:rPr>
              <a:t>Keep environmental noise to minimum (television, radio).</a:t>
            </a:r>
          </a:p>
          <a:p>
            <a:pPr>
              <a:buFont typeface="Wingdings" panose="05000000000000000000" pitchFamily="2" charset="2"/>
              <a:buChar char="Ø"/>
            </a:pPr>
            <a:r>
              <a:rPr lang="en-US" sz="2800" dirty="0">
                <a:solidFill>
                  <a:schemeClr val="tx1"/>
                </a:solidFill>
              </a:rPr>
              <a:t>Monitor the client’s response to visitors; explain to family and friends that the client may need to visit quietly one-on-one.</a:t>
            </a:r>
          </a:p>
          <a:p>
            <a:pPr marL="514350" indent="-514350">
              <a:buFont typeface="+mj-lt"/>
              <a:buAutoNum type="arabicPeriod" startAt="4"/>
            </a:pPr>
            <a:r>
              <a:rPr lang="en-US" sz="2800" dirty="0">
                <a:solidFill>
                  <a:schemeClr val="tx1"/>
                </a:solidFill>
              </a:rPr>
              <a:t>Promoting sleep and proper nutrition</a:t>
            </a:r>
          </a:p>
          <a:p>
            <a:endParaRPr lang="en-US" dirty="0">
              <a:solidFill>
                <a:schemeClr val="tx1"/>
              </a:solidFill>
            </a:endParaRPr>
          </a:p>
        </p:txBody>
      </p:sp>
    </p:spTree>
    <p:extLst>
      <p:ext uri="{BB962C8B-B14F-4D97-AF65-F5344CB8AC3E}">
        <p14:creationId xmlns:p14="http://schemas.microsoft.com/office/powerpoint/2010/main" val="1179618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92DB-B6E3-48FD-8C9A-417B0E2F2028}"/>
              </a:ext>
            </a:extLst>
          </p:cNvPr>
          <p:cNvSpPr>
            <a:spLocks noGrp="1"/>
          </p:cNvSpPr>
          <p:nvPr>
            <p:ph type="title"/>
          </p:nvPr>
        </p:nvSpPr>
        <p:spPr>
          <a:xfrm>
            <a:off x="0" y="-38100"/>
            <a:ext cx="10075084" cy="787400"/>
          </a:xfrm>
        </p:spPr>
        <p:style>
          <a:lnRef idx="1">
            <a:schemeClr val="accent1"/>
          </a:lnRef>
          <a:fillRef idx="2">
            <a:schemeClr val="accent1"/>
          </a:fillRef>
          <a:effectRef idx="1">
            <a:schemeClr val="accent1"/>
          </a:effectRef>
          <a:fontRef idx="minor">
            <a:schemeClr val="dk1"/>
          </a:fontRef>
        </p:style>
        <p:txBody>
          <a:bodyPr/>
          <a:lstStyle/>
          <a:p>
            <a:pPr algn="ctr"/>
            <a:r>
              <a:rPr lang="en-US" b="1" dirty="0"/>
              <a:t>DEMENTIA</a:t>
            </a:r>
          </a:p>
        </p:txBody>
      </p:sp>
      <p:sp>
        <p:nvSpPr>
          <p:cNvPr id="3" name="Content Placeholder 2">
            <a:extLst>
              <a:ext uri="{FF2B5EF4-FFF2-40B4-BE49-F238E27FC236}">
                <a16:creationId xmlns:a16="http://schemas.microsoft.com/office/drawing/2014/main" id="{B92AA9C9-F73A-43C2-AE1C-A5639F8F3301}"/>
              </a:ext>
            </a:extLst>
          </p:cNvPr>
          <p:cNvSpPr>
            <a:spLocks noGrp="1"/>
          </p:cNvSpPr>
          <p:nvPr>
            <p:ph idx="1"/>
          </p:nvPr>
        </p:nvSpPr>
        <p:spPr>
          <a:xfrm>
            <a:off x="88901" y="990601"/>
            <a:ext cx="8407400" cy="5359399"/>
          </a:xfrm>
        </p:spPr>
        <p:txBody>
          <a:bodyPr>
            <a:normAutofit/>
          </a:bodyPr>
          <a:lstStyle/>
          <a:p>
            <a:pPr algn="just">
              <a:lnSpc>
                <a:spcPct val="150000"/>
              </a:lnSpc>
            </a:pPr>
            <a:r>
              <a:rPr lang="en-US" sz="2800" b="1" dirty="0">
                <a:solidFill>
                  <a:schemeClr val="tx1"/>
                </a:solidFill>
              </a:rPr>
              <a:t>Dementia refers to a disease process marked by progressive cognitive impairment with no change in the level of consciousness. It involves multiple cognitive deficits, initially, memory impairment and later, the following cognitive disturbances may be seen ……..</a:t>
            </a:r>
          </a:p>
          <a:p>
            <a:pPr algn="just">
              <a:lnSpc>
                <a:spcPct val="150000"/>
              </a:lnSpc>
            </a:pPr>
            <a:endParaRPr lang="en-US" sz="2800" b="1" dirty="0">
              <a:solidFill>
                <a:schemeClr val="tx1"/>
              </a:solidFill>
            </a:endParaRPr>
          </a:p>
        </p:txBody>
      </p:sp>
      <p:pic>
        <p:nvPicPr>
          <p:cNvPr id="10" name="Picture 9">
            <a:extLst>
              <a:ext uri="{FF2B5EF4-FFF2-40B4-BE49-F238E27FC236}">
                <a16:creationId xmlns:a16="http://schemas.microsoft.com/office/drawing/2014/main" id="{6C0B83B4-DC8C-4A35-8F29-A605F66B0654}"/>
              </a:ext>
            </a:extLst>
          </p:cNvPr>
          <p:cNvPicPr>
            <a:picLocks noChangeAspect="1"/>
          </p:cNvPicPr>
          <p:nvPr/>
        </p:nvPicPr>
        <p:blipFill>
          <a:blip r:embed="rId2"/>
          <a:stretch>
            <a:fillRect/>
          </a:stretch>
        </p:blipFill>
        <p:spPr>
          <a:xfrm>
            <a:off x="8686801" y="-38100"/>
            <a:ext cx="3505200" cy="6896099"/>
          </a:xfrm>
          <a:prstGeom prst="rect">
            <a:avLst/>
          </a:prstGeom>
        </p:spPr>
      </p:pic>
    </p:spTree>
    <p:extLst>
      <p:ext uri="{BB962C8B-B14F-4D97-AF65-F5344CB8AC3E}">
        <p14:creationId xmlns:p14="http://schemas.microsoft.com/office/powerpoint/2010/main" val="1337467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F79D9-126C-45F5-82F0-09A7ED1EE4F7}"/>
              </a:ext>
            </a:extLst>
          </p:cNvPr>
          <p:cNvSpPr>
            <a:spLocks noGrp="1"/>
          </p:cNvSpPr>
          <p:nvPr>
            <p:ph idx="1"/>
          </p:nvPr>
        </p:nvSpPr>
        <p:spPr>
          <a:xfrm>
            <a:off x="114301" y="215900"/>
            <a:ext cx="9344024" cy="6388100"/>
          </a:xfrm>
        </p:spPr>
        <p:txBody>
          <a:bodyPr>
            <a:normAutofit/>
          </a:bodyPr>
          <a:lstStyle/>
          <a:p>
            <a:pPr algn="just">
              <a:lnSpc>
                <a:spcPct val="150000"/>
              </a:lnSpc>
            </a:pPr>
            <a:r>
              <a:rPr lang="en-US" sz="2800" b="1" dirty="0">
                <a:solidFill>
                  <a:srgbClr val="FF0000"/>
                </a:solidFill>
              </a:rPr>
              <a:t>Aphasia, </a:t>
            </a:r>
            <a:r>
              <a:rPr lang="en-US" sz="2400" b="1" dirty="0">
                <a:solidFill>
                  <a:schemeClr val="tx1"/>
                </a:solidFill>
              </a:rPr>
              <a:t>which is deterioration of language function</a:t>
            </a:r>
          </a:p>
          <a:p>
            <a:pPr algn="just">
              <a:lnSpc>
                <a:spcPct val="150000"/>
              </a:lnSpc>
            </a:pPr>
            <a:r>
              <a:rPr lang="en-US" sz="2800" b="1" dirty="0">
                <a:solidFill>
                  <a:srgbClr val="FF0000"/>
                </a:solidFill>
              </a:rPr>
              <a:t>Apraxia, </a:t>
            </a:r>
            <a:r>
              <a:rPr lang="en-US" sz="2400" b="1" dirty="0">
                <a:solidFill>
                  <a:schemeClr val="tx1"/>
                </a:solidFill>
              </a:rPr>
              <a:t>which is impaired ability to execute motor functions despite intact motor abilities</a:t>
            </a:r>
          </a:p>
          <a:p>
            <a:pPr algn="just">
              <a:lnSpc>
                <a:spcPct val="150000"/>
              </a:lnSpc>
            </a:pPr>
            <a:r>
              <a:rPr lang="en-US" sz="2800" b="1" dirty="0">
                <a:solidFill>
                  <a:srgbClr val="FF0000"/>
                </a:solidFill>
              </a:rPr>
              <a:t>Agnosia, </a:t>
            </a:r>
            <a:r>
              <a:rPr lang="en-US" sz="2400" b="1" dirty="0">
                <a:solidFill>
                  <a:schemeClr val="tx1"/>
                </a:solidFill>
              </a:rPr>
              <a:t>which is inability to recognize or name objects despite intact sensory abilities</a:t>
            </a:r>
          </a:p>
          <a:p>
            <a:pPr algn="just">
              <a:lnSpc>
                <a:spcPct val="150000"/>
              </a:lnSpc>
            </a:pPr>
            <a:r>
              <a:rPr lang="en-US" sz="2400" b="1" dirty="0">
                <a:solidFill>
                  <a:srgbClr val="FF0000"/>
                </a:solidFill>
              </a:rPr>
              <a:t>Disturbance in executive functioning</a:t>
            </a:r>
            <a:r>
              <a:rPr lang="en-US" sz="2400" b="1" dirty="0">
                <a:solidFill>
                  <a:schemeClr val="tx1"/>
                </a:solidFill>
              </a:rPr>
              <a:t>, which is the ability to think abstractly and to plan, initiate, sequence, monitor, and stop complex </a:t>
            </a:r>
            <a:r>
              <a:rPr lang="en-US" sz="2400" b="1" dirty="0" smtClean="0">
                <a:solidFill>
                  <a:schemeClr val="tx1"/>
                </a:solidFill>
              </a:rPr>
              <a:t>behavior</a:t>
            </a:r>
          </a:p>
          <a:p>
            <a:pPr algn="just">
              <a:lnSpc>
                <a:spcPct val="150000"/>
              </a:lnSpc>
            </a:pPr>
            <a:r>
              <a:rPr lang="en-US" sz="2400" b="1" dirty="0" err="1">
                <a:solidFill>
                  <a:schemeClr val="tx1"/>
                </a:solidFill>
              </a:rPr>
              <a:t>palilalia</a:t>
            </a:r>
            <a:r>
              <a:rPr lang="en-US" sz="2400" b="1" dirty="0">
                <a:solidFill>
                  <a:schemeClr val="tx1"/>
                </a:solidFill>
              </a:rPr>
              <a:t> (repeating words or sounds over and over).</a:t>
            </a:r>
            <a:endParaRPr lang="en-US" sz="2400" b="1" dirty="0">
              <a:solidFill>
                <a:schemeClr val="tx1"/>
              </a:solidFill>
            </a:endParaRPr>
          </a:p>
        </p:txBody>
      </p:sp>
      <p:pic>
        <p:nvPicPr>
          <p:cNvPr id="6" name="Picture 5">
            <a:extLst>
              <a:ext uri="{FF2B5EF4-FFF2-40B4-BE49-F238E27FC236}">
                <a16:creationId xmlns:a16="http://schemas.microsoft.com/office/drawing/2014/main" id="{1E257D85-5FF3-4206-A5AA-BAC2221A1FB0}"/>
              </a:ext>
            </a:extLst>
          </p:cNvPr>
          <p:cNvPicPr>
            <a:picLocks noChangeAspect="1"/>
          </p:cNvPicPr>
          <p:nvPr/>
        </p:nvPicPr>
        <p:blipFill>
          <a:blip r:embed="rId2"/>
          <a:stretch>
            <a:fillRect/>
          </a:stretch>
        </p:blipFill>
        <p:spPr>
          <a:xfrm>
            <a:off x="9586913" y="0"/>
            <a:ext cx="2605088" cy="6819900"/>
          </a:xfrm>
          <a:prstGeom prst="rect">
            <a:avLst/>
          </a:prstGeom>
        </p:spPr>
      </p:pic>
    </p:spTree>
    <p:extLst>
      <p:ext uri="{BB962C8B-B14F-4D97-AF65-F5344CB8AC3E}">
        <p14:creationId xmlns:p14="http://schemas.microsoft.com/office/powerpoint/2010/main" val="2210371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296ED0A-EDD6-48D4-A53A-02BD787D43B3}"/>
              </a:ext>
            </a:extLst>
          </p:cNvPr>
          <p:cNvPicPr>
            <a:picLocks noGrp="1" noChangeAspect="1"/>
          </p:cNvPicPr>
          <p:nvPr>
            <p:ph idx="1"/>
          </p:nvPr>
        </p:nvPicPr>
        <p:blipFill>
          <a:blip r:embed="rId2"/>
          <a:stretch>
            <a:fillRect/>
          </a:stretch>
        </p:blipFill>
        <p:spPr>
          <a:xfrm>
            <a:off x="0" y="0"/>
            <a:ext cx="12192000" cy="6756400"/>
          </a:xfrm>
        </p:spPr>
      </p:pic>
    </p:spTree>
    <p:extLst>
      <p:ext uri="{BB962C8B-B14F-4D97-AF65-F5344CB8AC3E}">
        <p14:creationId xmlns:p14="http://schemas.microsoft.com/office/powerpoint/2010/main" val="3411612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CC4F-6D26-451D-8721-E5E893DBEF8F}"/>
              </a:ext>
            </a:extLst>
          </p:cNvPr>
          <p:cNvSpPr>
            <a:spLocks noGrp="1"/>
          </p:cNvSpPr>
          <p:nvPr>
            <p:ph type="title"/>
          </p:nvPr>
        </p:nvSpPr>
        <p:spPr>
          <a:xfrm>
            <a:off x="0" y="-5229"/>
            <a:ext cx="12192000" cy="737065"/>
          </a:xfrm>
        </p:spPr>
        <p:style>
          <a:lnRef idx="1">
            <a:schemeClr val="accent1"/>
          </a:lnRef>
          <a:fillRef idx="2">
            <a:schemeClr val="accent1"/>
          </a:fillRef>
          <a:effectRef idx="1">
            <a:schemeClr val="accent1"/>
          </a:effectRef>
          <a:fontRef idx="minor">
            <a:schemeClr val="dk1"/>
          </a:fontRef>
        </p:style>
        <p:txBody>
          <a:bodyPr/>
          <a:lstStyle/>
          <a:p>
            <a:pPr algn="ctr"/>
            <a:r>
              <a:rPr lang="en-US" b="1" dirty="0"/>
              <a:t>Onset and Clinical Course</a:t>
            </a:r>
          </a:p>
        </p:txBody>
      </p:sp>
      <p:sp>
        <p:nvSpPr>
          <p:cNvPr id="3" name="Content Placeholder 2">
            <a:extLst>
              <a:ext uri="{FF2B5EF4-FFF2-40B4-BE49-F238E27FC236}">
                <a16:creationId xmlns:a16="http://schemas.microsoft.com/office/drawing/2014/main" id="{0F2ABA48-328D-4B3D-A94B-278699AB501B}"/>
              </a:ext>
            </a:extLst>
          </p:cNvPr>
          <p:cNvSpPr>
            <a:spLocks noGrp="1"/>
          </p:cNvSpPr>
          <p:nvPr>
            <p:ph idx="1"/>
          </p:nvPr>
        </p:nvSpPr>
        <p:spPr>
          <a:xfrm>
            <a:off x="177800" y="850900"/>
            <a:ext cx="12014200" cy="6007099"/>
          </a:xfrm>
        </p:spPr>
        <p:txBody>
          <a:bodyPr>
            <a:normAutofit fontScale="92500"/>
          </a:bodyPr>
          <a:lstStyle/>
          <a:p>
            <a:pPr algn="just">
              <a:lnSpc>
                <a:spcPct val="150000"/>
              </a:lnSpc>
            </a:pPr>
            <a:r>
              <a:rPr lang="en-US" sz="2800" dirty="0">
                <a:solidFill>
                  <a:schemeClr val="tx1"/>
                </a:solidFill>
              </a:rPr>
              <a:t>1.	</a:t>
            </a:r>
            <a:r>
              <a:rPr lang="en-US" sz="2800" b="1" dirty="0">
                <a:solidFill>
                  <a:srgbClr val="FF0000"/>
                </a:solidFill>
              </a:rPr>
              <a:t>Mild: </a:t>
            </a:r>
            <a:r>
              <a:rPr lang="en-US" sz="2800" dirty="0">
                <a:solidFill>
                  <a:schemeClr val="tx1"/>
                </a:solidFill>
              </a:rPr>
              <a:t>Forgetfulness is the hallmark of beginning, mild dementia. The person has difficulty finding words, frequently loses objects, and begins to experience anxiety about these losses.</a:t>
            </a:r>
          </a:p>
          <a:p>
            <a:pPr algn="just">
              <a:lnSpc>
                <a:spcPct val="150000"/>
              </a:lnSpc>
            </a:pPr>
            <a:r>
              <a:rPr lang="en-US" sz="2800" dirty="0">
                <a:solidFill>
                  <a:schemeClr val="tx1"/>
                </a:solidFill>
              </a:rPr>
              <a:t>2.	</a:t>
            </a:r>
            <a:r>
              <a:rPr lang="en-US" sz="2800" b="1" dirty="0">
                <a:solidFill>
                  <a:srgbClr val="FF0000"/>
                </a:solidFill>
              </a:rPr>
              <a:t>Moderate: </a:t>
            </a:r>
            <a:r>
              <a:rPr lang="en-US" sz="2800" dirty="0">
                <a:solidFill>
                  <a:schemeClr val="tx1"/>
                </a:solidFill>
              </a:rPr>
              <a:t>Confusion is apparent, along with progressive memory loss The person no longer can perform complex tasks but remains oriented to person and place. He or she still recognizes familiar people.</a:t>
            </a:r>
          </a:p>
          <a:p>
            <a:pPr algn="just">
              <a:lnSpc>
                <a:spcPct val="150000"/>
              </a:lnSpc>
            </a:pPr>
            <a:r>
              <a:rPr lang="en-US" sz="2800" dirty="0">
                <a:solidFill>
                  <a:schemeClr val="tx1"/>
                </a:solidFill>
              </a:rPr>
              <a:t>3.</a:t>
            </a:r>
            <a:r>
              <a:rPr lang="en-US" sz="2800" b="1" dirty="0">
                <a:solidFill>
                  <a:srgbClr val="FF0000"/>
                </a:solidFill>
              </a:rPr>
              <a:t>	Severe: </a:t>
            </a:r>
            <a:r>
              <a:rPr lang="en-US" sz="2800" dirty="0">
                <a:solidFill>
                  <a:schemeClr val="tx1"/>
                </a:solidFill>
              </a:rPr>
              <a:t>Personality and emotional changes occur. The person may be delusional, wander at night, forget the names of his or her spouse and children.</a:t>
            </a:r>
          </a:p>
        </p:txBody>
      </p:sp>
    </p:spTree>
    <p:extLst>
      <p:ext uri="{BB962C8B-B14F-4D97-AF65-F5344CB8AC3E}">
        <p14:creationId xmlns:p14="http://schemas.microsoft.com/office/powerpoint/2010/main" val="80117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1D10-1FAC-432F-AD9B-0C86FB72F4EB}"/>
              </a:ext>
            </a:extLst>
          </p:cNvPr>
          <p:cNvSpPr>
            <a:spLocks noGrp="1"/>
          </p:cNvSpPr>
          <p:nvPr>
            <p:ph type="title"/>
          </p:nvPr>
        </p:nvSpPr>
        <p:spPr>
          <a:xfrm>
            <a:off x="0" y="-17929"/>
            <a:ext cx="12192000" cy="729129"/>
          </a:xfrm>
        </p:spPr>
        <p:style>
          <a:lnRef idx="1">
            <a:schemeClr val="accent1"/>
          </a:lnRef>
          <a:fillRef idx="2">
            <a:schemeClr val="accent1"/>
          </a:fillRef>
          <a:effectRef idx="1">
            <a:schemeClr val="accent1"/>
          </a:effectRef>
          <a:fontRef idx="minor">
            <a:schemeClr val="dk1"/>
          </a:fontRef>
        </p:style>
        <p:txBody>
          <a:bodyPr/>
          <a:lstStyle/>
          <a:p>
            <a:pPr algn="ctr"/>
            <a:r>
              <a:rPr lang="en-US" b="1" dirty="0"/>
              <a:t>Etiology </a:t>
            </a:r>
          </a:p>
        </p:txBody>
      </p:sp>
      <p:sp>
        <p:nvSpPr>
          <p:cNvPr id="3" name="Content Placeholder 2">
            <a:extLst>
              <a:ext uri="{FF2B5EF4-FFF2-40B4-BE49-F238E27FC236}">
                <a16:creationId xmlns:a16="http://schemas.microsoft.com/office/drawing/2014/main" id="{D4D76574-F66B-4081-B463-FEFF46B2DB98}"/>
              </a:ext>
            </a:extLst>
          </p:cNvPr>
          <p:cNvSpPr>
            <a:spLocks noGrp="1"/>
          </p:cNvSpPr>
          <p:nvPr>
            <p:ph idx="1"/>
          </p:nvPr>
        </p:nvSpPr>
        <p:spPr>
          <a:xfrm>
            <a:off x="0" y="850900"/>
            <a:ext cx="11671300" cy="6007100"/>
          </a:xfrm>
        </p:spPr>
        <p:txBody>
          <a:bodyPr>
            <a:normAutofit/>
          </a:bodyPr>
          <a:lstStyle/>
          <a:p>
            <a:pPr algn="just"/>
            <a:r>
              <a:rPr lang="en-US" sz="2800" dirty="0">
                <a:solidFill>
                  <a:schemeClr val="tx1"/>
                </a:solidFill>
              </a:rPr>
              <a:t>1.	</a:t>
            </a:r>
            <a:r>
              <a:rPr lang="en-US" sz="2800" b="1" dirty="0">
                <a:solidFill>
                  <a:srgbClr val="FF0000"/>
                </a:solidFill>
              </a:rPr>
              <a:t>Metabolic activity </a:t>
            </a:r>
            <a:r>
              <a:rPr lang="en-US" sz="2800" dirty="0">
                <a:solidFill>
                  <a:schemeClr val="tx1"/>
                </a:solidFill>
              </a:rPr>
              <a:t>is decreased in the brains of clients with dementia; it is not known whether dementia causes decreased metabolic activity or if decreased metabolic activity results in dementia. </a:t>
            </a:r>
          </a:p>
          <a:p>
            <a:pPr algn="just"/>
            <a:r>
              <a:rPr lang="en-US" sz="2800" dirty="0">
                <a:solidFill>
                  <a:schemeClr val="tx1"/>
                </a:solidFill>
              </a:rPr>
              <a:t>2.	</a:t>
            </a:r>
            <a:r>
              <a:rPr lang="en-US" sz="2800" b="1" dirty="0">
                <a:solidFill>
                  <a:srgbClr val="FF0000"/>
                </a:solidFill>
              </a:rPr>
              <a:t>A genetic component </a:t>
            </a:r>
            <a:r>
              <a:rPr lang="en-US" sz="2800" dirty="0">
                <a:solidFill>
                  <a:schemeClr val="tx1"/>
                </a:solidFill>
              </a:rPr>
              <a:t>has been identified for some dementias, such as Huntington disease. </a:t>
            </a:r>
          </a:p>
          <a:p>
            <a:pPr algn="just"/>
            <a:r>
              <a:rPr lang="en-US" sz="2800" dirty="0">
                <a:solidFill>
                  <a:schemeClr val="tx1"/>
                </a:solidFill>
              </a:rPr>
              <a:t>3.	</a:t>
            </a:r>
            <a:r>
              <a:rPr lang="en-US" sz="2800" b="1" dirty="0">
                <a:solidFill>
                  <a:srgbClr val="FF0000"/>
                </a:solidFill>
              </a:rPr>
              <a:t>An abnormal APOE gene </a:t>
            </a:r>
            <a:r>
              <a:rPr lang="en-US" sz="2800" dirty="0">
                <a:solidFill>
                  <a:schemeClr val="tx1"/>
                </a:solidFill>
              </a:rPr>
              <a:t>is known to be linked with Alzheimer disease. </a:t>
            </a:r>
          </a:p>
          <a:p>
            <a:pPr algn="just"/>
            <a:r>
              <a:rPr lang="en-US" sz="2800" dirty="0">
                <a:solidFill>
                  <a:schemeClr val="tx1"/>
                </a:solidFill>
              </a:rPr>
              <a:t>4. </a:t>
            </a:r>
            <a:r>
              <a:rPr lang="en-US" sz="2800" b="1" dirty="0">
                <a:solidFill>
                  <a:srgbClr val="FF0000"/>
                </a:solidFill>
              </a:rPr>
              <a:t>Infections cause </a:t>
            </a:r>
            <a:r>
              <a:rPr lang="en-US" sz="2800" dirty="0">
                <a:solidFill>
                  <a:schemeClr val="tx1"/>
                </a:solidFill>
              </a:rPr>
              <a:t>such as human immunodeficiency virus (HIV) infection or Creutzfeldt–Jakob disease</a:t>
            </a:r>
          </a:p>
          <a:p>
            <a:pPr algn="just"/>
            <a:r>
              <a:rPr lang="en-US" sz="2800" dirty="0">
                <a:solidFill>
                  <a:schemeClr val="tx1"/>
                </a:solidFill>
              </a:rPr>
              <a:t>5.	</a:t>
            </a:r>
            <a:r>
              <a:rPr lang="en-US" sz="2800" b="1" dirty="0">
                <a:solidFill>
                  <a:srgbClr val="FF0000"/>
                </a:solidFill>
              </a:rPr>
              <a:t>Traumatic brain injury</a:t>
            </a:r>
          </a:p>
        </p:txBody>
      </p:sp>
    </p:spTree>
    <p:extLst>
      <p:ext uri="{BB962C8B-B14F-4D97-AF65-F5344CB8AC3E}">
        <p14:creationId xmlns:p14="http://schemas.microsoft.com/office/powerpoint/2010/main" val="4130455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A7AB-596D-4FCA-A863-E6DFC22C8D7E}"/>
              </a:ext>
            </a:extLst>
          </p:cNvPr>
          <p:cNvSpPr>
            <a:spLocks noGrp="1"/>
          </p:cNvSpPr>
          <p:nvPr>
            <p:ph type="title"/>
          </p:nvPr>
        </p:nvSpPr>
        <p:spPr>
          <a:xfrm>
            <a:off x="0" y="-5229"/>
            <a:ext cx="12192000" cy="737065"/>
          </a:xfrm>
        </p:spPr>
        <p:style>
          <a:lnRef idx="1">
            <a:schemeClr val="accent1"/>
          </a:lnRef>
          <a:fillRef idx="2">
            <a:schemeClr val="accent1"/>
          </a:fillRef>
          <a:effectRef idx="1">
            <a:schemeClr val="accent1"/>
          </a:effectRef>
          <a:fontRef idx="minor">
            <a:schemeClr val="dk1"/>
          </a:fontRef>
        </p:style>
        <p:txBody>
          <a:bodyPr/>
          <a:lstStyle/>
          <a:p>
            <a:pPr algn="ctr"/>
            <a:r>
              <a:rPr lang="en-US" b="1" dirty="0"/>
              <a:t>The most common types of dementia</a:t>
            </a:r>
          </a:p>
        </p:txBody>
      </p:sp>
      <p:sp>
        <p:nvSpPr>
          <p:cNvPr id="3" name="Content Placeholder 2">
            <a:extLst>
              <a:ext uri="{FF2B5EF4-FFF2-40B4-BE49-F238E27FC236}">
                <a16:creationId xmlns:a16="http://schemas.microsoft.com/office/drawing/2014/main" id="{BDFBFA00-F3E4-49C3-ACB1-6948FFEB9775}"/>
              </a:ext>
            </a:extLst>
          </p:cNvPr>
          <p:cNvSpPr>
            <a:spLocks noGrp="1"/>
          </p:cNvSpPr>
          <p:nvPr>
            <p:ph idx="1"/>
          </p:nvPr>
        </p:nvSpPr>
        <p:spPr>
          <a:xfrm>
            <a:off x="177800" y="1219200"/>
            <a:ext cx="11557000" cy="5638799"/>
          </a:xfrm>
        </p:spPr>
        <p:txBody>
          <a:bodyPr>
            <a:normAutofit/>
          </a:bodyPr>
          <a:lstStyle/>
          <a:p>
            <a:pPr algn="just"/>
            <a:r>
              <a:rPr lang="en-US" sz="2800" dirty="0"/>
              <a:t>1.	</a:t>
            </a:r>
            <a:r>
              <a:rPr lang="en-US" sz="2800" b="1" dirty="0">
                <a:solidFill>
                  <a:srgbClr val="FF0000"/>
                </a:solidFill>
              </a:rPr>
              <a:t>Alzheimer disease is </a:t>
            </a:r>
            <a:r>
              <a:rPr lang="en-US" sz="2800" dirty="0">
                <a:solidFill>
                  <a:schemeClr val="tx1"/>
                </a:solidFill>
              </a:rPr>
              <a:t>a progressive brain disorder that has a gradual onset but causes an increasing decline in functioning, including loss of speech, loss of motor function, and profound personality and behavioral changes such as paranoia, delusions, hallucinations, inattention to hygiene, and belligerence.  onset of symptoms to death is 8 to 10 years</a:t>
            </a:r>
          </a:p>
          <a:p>
            <a:pPr algn="just"/>
            <a:r>
              <a:rPr lang="en-US" sz="2800" dirty="0">
                <a:solidFill>
                  <a:schemeClr val="tx1"/>
                </a:solidFill>
              </a:rPr>
              <a:t>2.	</a:t>
            </a:r>
            <a:r>
              <a:rPr lang="en-US" sz="2800" b="1" dirty="0">
                <a:solidFill>
                  <a:srgbClr val="FF0000"/>
                </a:solidFill>
              </a:rPr>
              <a:t>NCD with Lewy bodies, or Lewy body dementia</a:t>
            </a:r>
            <a:r>
              <a:rPr lang="en-US" sz="2800" dirty="0">
                <a:solidFill>
                  <a:schemeClr val="tx1"/>
                </a:solidFill>
              </a:rPr>
              <a:t>, is a disorder that involves progressive cognitive impairment and extensive neuropsychiatric symptoms as well as motor symptoms. Delusions and visual hallucinations are common.</a:t>
            </a:r>
          </a:p>
          <a:p>
            <a:pPr marL="0" indent="0" algn="just">
              <a:buNone/>
            </a:pPr>
            <a:endParaRPr lang="en-US" sz="2800" dirty="0"/>
          </a:p>
        </p:txBody>
      </p:sp>
    </p:spTree>
    <p:extLst>
      <p:ext uri="{BB962C8B-B14F-4D97-AF65-F5344CB8AC3E}">
        <p14:creationId xmlns:p14="http://schemas.microsoft.com/office/powerpoint/2010/main" val="3766424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4C960-2D70-4453-948E-BA164820D7E3}"/>
              </a:ext>
            </a:extLst>
          </p:cNvPr>
          <p:cNvSpPr>
            <a:spLocks noGrp="1"/>
          </p:cNvSpPr>
          <p:nvPr>
            <p:ph idx="1"/>
          </p:nvPr>
        </p:nvSpPr>
        <p:spPr>
          <a:xfrm>
            <a:off x="88900" y="177800"/>
            <a:ext cx="11633200" cy="6527799"/>
          </a:xfrm>
        </p:spPr>
        <p:txBody>
          <a:bodyPr>
            <a:normAutofit fontScale="92500" lnSpcReduction="10000"/>
          </a:bodyPr>
          <a:lstStyle/>
          <a:p>
            <a:pPr algn="just"/>
            <a:r>
              <a:rPr lang="en-US" sz="2400" dirty="0"/>
              <a:t>3.	</a:t>
            </a:r>
            <a:r>
              <a:rPr lang="en-US" sz="2800" b="1" dirty="0">
                <a:solidFill>
                  <a:srgbClr val="FF0000"/>
                </a:solidFill>
              </a:rPr>
              <a:t>Vascular dementia </a:t>
            </a:r>
            <a:r>
              <a:rPr lang="en-US" sz="2600" dirty="0">
                <a:solidFill>
                  <a:schemeClr val="tx1"/>
                </a:solidFill>
              </a:rPr>
              <a:t>has symptoms similar to those of Alzheimer disease, but onset is typically abrupt, followed by rapid changes in functioning; a plateau, or leveling-off period; more abrupt changes; another leveling-off period; and so on. </a:t>
            </a:r>
          </a:p>
          <a:p>
            <a:pPr algn="just"/>
            <a:r>
              <a:rPr lang="en-US" sz="2400" dirty="0"/>
              <a:t>4.	</a:t>
            </a:r>
            <a:r>
              <a:rPr lang="en-US" sz="2800" b="1" dirty="0">
                <a:solidFill>
                  <a:srgbClr val="FF0000"/>
                </a:solidFill>
              </a:rPr>
              <a:t>Frontotemporal lobar degeneration (originally called Pick disease) </a:t>
            </a:r>
            <a:r>
              <a:rPr lang="en-US" sz="2800" dirty="0">
                <a:solidFill>
                  <a:schemeClr val="tx1"/>
                </a:solidFill>
              </a:rPr>
              <a:t>is a degenerative brain disease that particularly affects the frontal and temporal lobes and results in a clinical picture similar to that of Alzheimer disease</a:t>
            </a:r>
          </a:p>
          <a:p>
            <a:pPr algn="just"/>
            <a:r>
              <a:rPr lang="en-US" sz="2400" dirty="0"/>
              <a:t>5.	</a:t>
            </a:r>
            <a:r>
              <a:rPr lang="en-US" sz="2800" b="1" dirty="0">
                <a:solidFill>
                  <a:srgbClr val="FF0000"/>
                </a:solidFill>
              </a:rPr>
              <a:t>Prion diseases </a:t>
            </a:r>
            <a:r>
              <a:rPr lang="en-US" sz="2600" dirty="0">
                <a:solidFill>
                  <a:schemeClr val="tx1"/>
                </a:solidFill>
              </a:rPr>
              <a:t>are caused by a prion (a type of protein) that can trigger normal proteins in the brain to fold abnormally</a:t>
            </a:r>
          </a:p>
          <a:p>
            <a:pPr algn="just"/>
            <a:r>
              <a:rPr lang="en-US" sz="2400" dirty="0"/>
              <a:t>6.	</a:t>
            </a:r>
            <a:r>
              <a:rPr lang="en-US" sz="2800" b="1" dirty="0">
                <a:solidFill>
                  <a:srgbClr val="FF0000"/>
                </a:solidFill>
              </a:rPr>
              <a:t>Parkinson disease </a:t>
            </a:r>
            <a:r>
              <a:rPr lang="en-US" sz="2600" dirty="0">
                <a:solidFill>
                  <a:schemeClr val="tx1"/>
                </a:solidFill>
              </a:rPr>
              <a:t>is a slowly progressive neurologic condition characterized by tremor, rigidity, bradykinesia, and postural instability</a:t>
            </a:r>
            <a:endParaRPr lang="en-US" sz="2400" dirty="0">
              <a:solidFill>
                <a:schemeClr val="tx1"/>
              </a:solidFill>
            </a:endParaRPr>
          </a:p>
          <a:p>
            <a:pPr algn="just"/>
            <a:r>
              <a:rPr lang="en-US" sz="2400" dirty="0"/>
              <a:t>7.	</a:t>
            </a:r>
            <a:r>
              <a:rPr lang="en-US" sz="2800" b="1" dirty="0">
                <a:solidFill>
                  <a:srgbClr val="FF0000"/>
                </a:solidFill>
              </a:rPr>
              <a:t>Huntington disease </a:t>
            </a:r>
            <a:r>
              <a:rPr lang="en-US" sz="2600" dirty="0">
                <a:solidFill>
                  <a:schemeClr val="tx1"/>
                </a:solidFill>
              </a:rPr>
              <a:t>is an inherited, dominant gene disease that primarily involves cerebral atrophy, demyelination, and enlargement of the brain ventricles</a:t>
            </a:r>
            <a:r>
              <a:rPr lang="en-US" sz="2400" dirty="0">
                <a:solidFill>
                  <a:schemeClr val="tx1"/>
                </a:solidFill>
              </a:rPr>
              <a:t>.</a:t>
            </a:r>
          </a:p>
        </p:txBody>
      </p:sp>
    </p:spTree>
    <p:extLst>
      <p:ext uri="{BB962C8B-B14F-4D97-AF65-F5344CB8AC3E}">
        <p14:creationId xmlns:p14="http://schemas.microsoft.com/office/powerpoint/2010/main" val="401963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AE7E-29CC-4989-B581-7B17A809FF66}"/>
              </a:ext>
            </a:extLst>
          </p:cNvPr>
          <p:cNvSpPr>
            <a:spLocks noGrp="1"/>
          </p:cNvSpPr>
          <p:nvPr>
            <p:ph type="title"/>
          </p:nvPr>
        </p:nvSpPr>
        <p:spPr>
          <a:xfrm>
            <a:off x="0" y="561975"/>
            <a:ext cx="9575179" cy="5914126"/>
          </a:xfrm>
        </p:spPr>
        <p:txBody>
          <a:bodyPr/>
          <a:lstStyle/>
          <a:p>
            <a:pPr>
              <a:lnSpc>
                <a:spcPct val="150000"/>
              </a:lnSpc>
            </a:pPr>
            <a:r>
              <a:rPr lang="en-US" sz="2900" b="1" dirty="0">
                <a:solidFill>
                  <a:schemeClr val="tx1"/>
                </a:solidFill>
              </a:rPr>
              <a:t>C</a:t>
            </a:r>
            <a:r>
              <a:rPr lang="en-US" sz="2900" b="1" dirty="0" smtClean="0">
                <a:solidFill>
                  <a:schemeClr val="tx1"/>
                </a:solidFill>
              </a:rPr>
              <a:t>ognition </a:t>
            </a:r>
            <a:r>
              <a:rPr lang="en-US" sz="2900" b="1" dirty="0">
                <a:solidFill>
                  <a:schemeClr val="tx1"/>
                </a:solidFill>
              </a:rPr>
              <a:t>is the brain’s ability to process, retain, and </a:t>
            </a:r>
            <a:r>
              <a:rPr lang="en-US" sz="2900" b="1" dirty="0" smtClean="0">
                <a:solidFill>
                  <a:schemeClr val="tx1"/>
                </a:solidFill>
              </a:rPr>
              <a:t>use information</a:t>
            </a:r>
            <a:r>
              <a:rPr lang="en-US" sz="2900" b="1" dirty="0">
                <a:solidFill>
                  <a:schemeClr val="tx1"/>
                </a:solidFill>
              </a:rPr>
              <a:t>.</a:t>
            </a:r>
            <a:br>
              <a:rPr lang="en-US" sz="2900" b="1" dirty="0">
                <a:solidFill>
                  <a:schemeClr val="tx1"/>
                </a:solidFill>
              </a:rPr>
            </a:br>
            <a:r>
              <a:rPr lang="en-US" sz="2900" b="1" dirty="0">
                <a:solidFill>
                  <a:schemeClr val="tx1"/>
                </a:solidFill>
              </a:rPr>
              <a:t>Cognitive abilities include reasoning, judgment, </a:t>
            </a:r>
            <a:r>
              <a:rPr lang="en-US" sz="2900" b="1" dirty="0" smtClean="0">
                <a:solidFill>
                  <a:schemeClr val="tx1"/>
                </a:solidFill>
              </a:rPr>
              <a:t>perception,  attention,</a:t>
            </a:r>
            <a:r>
              <a:rPr lang="en-US" sz="2900" b="1" dirty="0">
                <a:solidFill>
                  <a:schemeClr val="tx1"/>
                </a:solidFill>
              </a:rPr>
              <a:t> </a:t>
            </a:r>
            <a:r>
              <a:rPr lang="en-US" sz="2900" b="1" dirty="0" smtClean="0">
                <a:solidFill>
                  <a:schemeClr val="tx1"/>
                </a:solidFill>
              </a:rPr>
              <a:t>comprehension</a:t>
            </a:r>
            <a:r>
              <a:rPr lang="en-US" sz="2900" b="1" dirty="0">
                <a:solidFill>
                  <a:schemeClr val="tx1"/>
                </a:solidFill>
              </a:rPr>
              <a:t>, </a:t>
            </a:r>
            <a:r>
              <a:rPr lang="en-US" sz="2900" b="1" dirty="0" smtClean="0">
                <a:solidFill>
                  <a:schemeClr val="tx1"/>
                </a:solidFill>
              </a:rPr>
              <a:t>and memory</a:t>
            </a:r>
            <a:r>
              <a:rPr lang="en-US" sz="2900" b="1" dirty="0">
                <a:solidFill>
                  <a:schemeClr val="tx1"/>
                </a:solidFill>
              </a:rPr>
              <a:t>.</a:t>
            </a:r>
            <a:br>
              <a:rPr lang="en-US" sz="2900" b="1" dirty="0">
                <a:solidFill>
                  <a:schemeClr val="tx1"/>
                </a:solidFill>
              </a:rPr>
            </a:br>
            <a:r>
              <a:rPr lang="en-US" sz="2900" b="1" dirty="0">
                <a:solidFill>
                  <a:schemeClr val="tx1"/>
                </a:solidFill>
              </a:rPr>
              <a:t>These cognitive abilities are essential for many</a:t>
            </a:r>
            <a:br>
              <a:rPr lang="en-US" sz="2900" b="1" dirty="0">
                <a:solidFill>
                  <a:schemeClr val="tx1"/>
                </a:solidFill>
              </a:rPr>
            </a:br>
            <a:r>
              <a:rPr lang="en-US" sz="2900" b="1" dirty="0">
                <a:solidFill>
                  <a:schemeClr val="tx1"/>
                </a:solidFill>
              </a:rPr>
              <a:t>important tasks, including making decisions, solving problems, </a:t>
            </a:r>
            <a:r>
              <a:rPr lang="en-US" sz="2900" b="1" dirty="0" smtClean="0">
                <a:solidFill>
                  <a:schemeClr val="tx1"/>
                </a:solidFill>
              </a:rPr>
              <a:t>interpreting the </a:t>
            </a:r>
            <a:r>
              <a:rPr lang="en-US" sz="2900" b="1" dirty="0">
                <a:solidFill>
                  <a:schemeClr val="tx1"/>
                </a:solidFill>
              </a:rPr>
              <a:t>environment, </a:t>
            </a:r>
            <a:r>
              <a:rPr lang="en-US" sz="2900" b="1" dirty="0" smtClean="0">
                <a:solidFill>
                  <a:schemeClr val="tx1"/>
                </a:solidFill>
              </a:rPr>
              <a:t>and learning </a:t>
            </a:r>
            <a:r>
              <a:rPr lang="en-US" sz="2900" b="1" dirty="0">
                <a:solidFill>
                  <a:schemeClr val="tx1"/>
                </a:solidFill>
              </a:rPr>
              <a:t>new information</a:t>
            </a:r>
            <a:r>
              <a:rPr lang="en-US" sz="2900" b="1" dirty="0" smtClean="0">
                <a:solidFill>
                  <a:schemeClr val="tx1"/>
                </a:solidFill>
              </a:rPr>
              <a:t>.</a:t>
            </a:r>
            <a:endParaRPr lang="en-US" sz="2900" b="1" dirty="0">
              <a:solidFill>
                <a:schemeClr val="tx1"/>
              </a:solidFill>
            </a:endParaRPr>
          </a:p>
        </p:txBody>
      </p:sp>
      <p:pic>
        <p:nvPicPr>
          <p:cNvPr id="1028" name="Picture 4" descr="Cognitive impairment in Parkinson&amp;#39;s disease | Postgraduate Medical Journal">
            <a:extLst>
              <a:ext uri="{FF2B5EF4-FFF2-40B4-BE49-F238E27FC236}">
                <a16:creationId xmlns:a16="http://schemas.microsoft.com/office/drawing/2014/main" id="{3ECD2F7E-6052-420C-BF95-67A8053A60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5179" y="180077"/>
            <a:ext cx="2616821" cy="667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72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6689"/>
            <a:ext cx="11536892" cy="6519861"/>
          </a:xfrm>
        </p:spPr>
        <p:txBody>
          <a:bodyPr>
            <a:normAutofit/>
          </a:bodyPr>
          <a:lstStyle/>
          <a:p>
            <a:pPr algn="just"/>
            <a:r>
              <a:rPr lang="en-US" sz="2800" dirty="0" smtClean="0">
                <a:solidFill>
                  <a:schemeClr val="tx1"/>
                </a:solidFill>
              </a:rPr>
              <a:t>Substance- </a:t>
            </a:r>
            <a:r>
              <a:rPr lang="en-US" sz="2800" dirty="0">
                <a:solidFill>
                  <a:schemeClr val="tx1"/>
                </a:solidFill>
              </a:rPr>
              <a:t>or medication-induced mild or major NCD is characterized </a:t>
            </a:r>
            <a:r>
              <a:rPr lang="en-US" sz="2800" dirty="0">
                <a:solidFill>
                  <a:schemeClr val="tx1"/>
                </a:solidFill>
              </a:rPr>
              <a:t>by neurocognitive </a:t>
            </a:r>
            <a:r>
              <a:rPr lang="en-US" sz="2800" dirty="0">
                <a:solidFill>
                  <a:schemeClr val="tx1"/>
                </a:solidFill>
              </a:rPr>
              <a:t>impairment that persists beyond intoxication or withdrawal.</a:t>
            </a:r>
          </a:p>
          <a:p>
            <a:pPr algn="just"/>
            <a:r>
              <a:rPr lang="en-US" sz="2800" dirty="0">
                <a:solidFill>
                  <a:schemeClr val="tx1"/>
                </a:solidFill>
              </a:rPr>
              <a:t>The deficits may stabilize or even show some improvement after a </a:t>
            </a:r>
            <a:r>
              <a:rPr lang="en-US" sz="2800" dirty="0">
                <a:solidFill>
                  <a:schemeClr val="tx1"/>
                </a:solidFill>
              </a:rPr>
              <a:t>sustained period </a:t>
            </a:r>
            <a:r>
              <a:rPr lang="en-US" sz="2800" dirty="0">
                <a:solidFill>
                  <a:schemeClr val="tx1"/>
                </a:solidFill>
              </a:rPr>
              <a:t>of abstinence. Long-term use of alcohol that results in dementia </a:t>
            </a:r>
            <a:r>
              <a:rPr lang="en-US" sz="2800" dirty="0">
                <a:solidFill>
                  <a:schemeClr val="tx1"/>
                </a:solidFill>
              </a:rPr>
              <a:t>is called </a:t>
            </a:r>
            <a:r>
              <a:rPr lang="en-US" sz="2800" dirty="0" err="1">
                <a:solidFill>
                  <a:schemeClr val="tx1"/>
                </a:solidFill>
              </a:rPr>
              <a:t>Korsakoff</a:t>
            </a:r>
            <a:r>
              <a:rPr lang="en-US" sz="2800" dirty="0">
                <a:solidFill>
                  <a:schemeClr val="tx1"/>
                </a:solidFill>
              </a:rPr>
              <a:t> syndrome or dementia. </a:t>
            </a:r>
            <a:r>
              <a:rPr lang="en-US" sz="2800" dirty="0">
                <a:solidFill>
                  <a:schemeClr val="tx1"/>
                </a:solidFill>
              </a:rPr>
              <a:t>It was previously known as </a:t>
            </a:r>
            <a:r>
              <a:rPr lang="en-US" sz="2800" dirty="0">
                <a:solidFill>
                  <a:schemeClr val="tx1"/>
                </a:solidFill>
              </a:rPr>
              <a:t>an amnestic </a:t>
            </a:r>
            <a:r>
              <a:rPr lang="en-US" sz="2800" dirty="0">
                <a:solidFill>
                  <a:schemeClr val="tx1"/>
                </a:solidFill>
              </a:rPr>
              <a:t>disorder since amnesia and confabulation are common </a:t>
            </a:r>
            <a:endParaRPr lang="en-US" sz="2800" dirty="0" smtClean="0">
              <a:solidFill>
                <a:schemeClr val="tx1"/>
              </a:solidFill>
            </a:endParaRPr>
          </a:p>
          <a:p>
            <a:pPr algn="just"/>
            <a:r>
              <a:rPr lang="en-US" sz="2800" dirty="0">
                <a:solidFill>
                  <a:schemeClr val="tx1"/>
                </a:solidFill>
              </a:rPr>
              <a:t>Dementia of the </a:t>
            </a:r>
            <a:r>
              <a:rPr lang="en-US" sz="2800" dirty="0" smtClean="0">
                <a:solidFill>
                  <a:schemeClr val="tx1"/>
                </a:solidFill>
              </a:rPr>
              <a:t>Alzheimer type </a:t>
            </a:r>
            <a:r>
              <a:rPr lang="en-US" sz="2800" dirty="0">
                <a:solidFill>
                  <a:schemeClr val="tx1"/>
                </a:solidFill>
              </a:rPr>
              <a:t>is more common in women; vascular dementia is more common in men.</a:t>
            </a:r>
            <a:endParaRPr lang="en-US" sz="2800" dirty="0">
              <a:solidFill>
                <a:schemeClr val="tx1"/>
              </a:solidFill>
            </a:endParaRPr>
          </a:p>
        </p:txBody>
      </p:sp>
    </p:spTree>
    <p:extLst>
      <p:ext uri="{BB962C8B-B14F-4D97-AF65-F5344CB8AC3E}">
        <p14:creationId xmlns:p14="http://schemas.microsoft.com/office/powerpoint/2010/main" val="704190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CB75-FF07-458B-89A4-D39DA00DFD46}"/>
              </a:ext>
            </a:extLst>
          </p:cNvPr>
          <p:cNvSpPr>
            <a:spLocks noGrp="1"/>
          </p:cNvSpPr>
          <p:nvPr>
            <p:ph type="title"/>
          </p:nvPr>
        </p:nvSpPr>
        <p:spPr>
          <a:xfrm>
            <a:off x="0" y="0"/>
            <a:ext cx="12191998" cy="731836"/>
          </a:xfrm>
        </p:spPr>
        <p:style>
          <a:lnRef idx="1">
            <a:schemeClr val="accent1"/>
          </a:lnRef>
          <a:fillRef idx="2">
            <a:schemeClr val="accent1"/>
          </a:fillRef>
          <a:effectRef idx="1">
            <a:schemeClr val="accent1"/>
          </a:effectRef>
          <a:fontRef idx="minor">
            <a:schemeClr val="dk1"/>
          </a:fontRef>
        </p:style>
        <p:txBody>
          <a:bodyPr/>
          <a:lstStyle/>
          <a:p>
            <a:pPr algn="ctr"/>
            <a:r>
              <a:rPr lang="en-US" b="1" dirty="0"/>
              <a:t>Treatment and Prognosis</a:t>
            </a:r>
          </a:p>
        </p:txBody>
      </p:sp>
      <p:sp>
        <p:nvSpPr>
          <p:cNvPr id="3" name="Content Placeholder 2">
            <a:extLst>
              <a:ext uri="{FF2B5EF4-FFF2-40B4-BE49-F238E27FC236}">
                <a16:creationId xmlns:a16="http://schemas.microsoft.com/office/drawing/2014/main" id="{8C2E11B9-8B79-4CC2-8E7D-D26AF4845F32}"/>
              </a:ext>
            </a:extLst>
          </p:cNvPr>
          <p:cNvSpPr>
            <a:spLocks noGrp="1"/>
          </p:cNvSpPr>
          <p:nvPr>
            <p:ph idx="1"/>
          </p:nvPr>
        </p:nvSpPr>
        <p:spPr>
          <a:xfrm>
            <a:off x="156632" y="889001"/>
            <a:ext cx="9635066" cy="5968999"/>
          </a:xfrm>
        </p:spPr>
        <p:txBody>
          <a:bodyPr>
            <a:normAutofit/>
          </a:bodyPr>
          <a:lstStyle/>
          <a:p>
            <a:pPr algn="just">
              <a:lnSpc>
                <a:spcPct val="150000"/>
              </a:lnSpc>
            </a:pPr>
            <a:r>
              <a:rPr lang="en-US" sz="2400" dirty="0">
                <a:solidFill>
                  <a:schemeClr val="tx1"/>
                </a:solidFill>
              </a:rPr>
              <a:t>Whenever possible, the underlying cause of dementia is identified so that treatment can be instituted. </a:t>
            </a:r>
          </a:p>
          <a:p>
            <a:pPr algn="just">
              <a:lnSpc>
                <a:spcPct val="150000"/>
              </a:lnSpc>
            </a:pPr>
            <a:r>
              <a:rPr lang="en-US" sz="2400" dirty="0">
                <a:solidFill>
                  <a:schemeClr val="tx1"/>
                </a:solidFill>
              </a:rPr>
              <a:t>1.	</a:t>
            </a:r>
            <a:r>
              <a:rPr lang="en-US" sz="2400" b="1" dirty="0">
                <a:solidFill>
                  <a:schemeClr val="tx1"/>
                </a:solidFill>
              </a:rPr>
              <a:t>Drugs led to attempts at replenishment therapy </a:t>
            </a:r>
            <a:r>
              <a:rPr lang="en-US" sz="2400" dirty="0">
                <a:solidFill>
                  <a:schemeClr val="tx1"/>
                </a:solidFill>
              </a:rPr>
              <a:t>with acetylcholine precursors, cholinergic agonists, and cholinesterase inhibitors.</a:t>
            </a:r>
          </a:p>
          <a:p>
            <a:pPr algn="just">
              <a:lnSpc>
                <a:spcPct val="150000"/>
              </a:lnSpc>
            </a:pPr>
            <a:r>
              <a:rPr lang="en-US" sz="2400" dirty="0">
                <a:solidFill>
                  <a:schemeClr val="tx1"/>
                </a:solidFill>
              </a:rPr>
              <a:t>2.	</a:t>
            </a:r>
            <a:r>
              <a:rPr lang="en-US" sz="2400" b="1" dirty="0">
                <a:solidFill>
                  <a:schemeClr val="tx1"/>
                </a:solidFill>
              </a:rPr>
              <a:t>Antidepressants</a:t>
            </a:r>
            <a:r>
              <a:rPr lang="en-US" sz="2400" dirty="0">
                <a:solidFill>
                  <a:schemeClr val="tx1"/>
                </a:solidFill>
              </a:rPr>
              <a:t> are effective for significant depressive symptom Selective serotonin reuptake inhibitor antidepressants</a:t>
            </a:r>
          </a:p>
          <a:p>
            <a:pPr algn="just">
              <a:lnSpc>
                <a:spcPct val="150000"/>
              </a:lnSpc>
            </a:pPr>
            <a:r>
              <a:rPr lang="en-US" sz="2400" dirty="0">
                <a:solidFill>
                  <a:schemeClr val="tx1"/>
                </a:solidFill>
              </a:rPr>
              <a:t>3.	</a:t>
            </a:r>
            <a:r>
              <a:rPr lang="en-US" sz="2400" b="1" dirty="0">
                <a:solidFill>
                  <a:schemeClr val="tx1"/>
                </a:solidFill>
              </a:rPr>
              <a:t>Antipsychotics,</a:t>
            </a:r>
            <a:r>
              <a:rPr lang="en-US" sz="2400" dirty="0">
                <a:solidFill>
                  <a:schemeClr val="tx1"/>
                </a:solidFill>
              </a:rPr>
              <a:t> such as haloperidol (Haldol), olanzapine (Zyprexa), risperidone (Risperdal), and quetiapine (Seroquel),</a:t>
            </a:r>
          </a:p>
        </p:txBody>
      </p:sp>
      <p:pic>
        <p:nvPicPr>
          <p:cNvPr id="6" name="Picture 5">
            <a:extLst>
              <a:ext uri="{FF2B5EF4-FFF2-40B4-BE49-F238E27FC236}">
                <a16:creationId xmlns:a16="http://schemas.microsoft.com/office/drawing/2014/main" id="{3AFE52AA-93DD-4104-973A-51B2997AF2C9}"/>
              </a:ext>
            </a:extLst>
          </p:cNvPr>
          <p:cNvPicPr>
            <a:picLocks noChangeAspect="1"/>
          </p:cNvPicPr>
          <p:nvPr/>
        </p:nvPicPr>
        <p:blipFill>
          <a:blip r:embed="rId2"/>
          <a:stretch>
            <a:fillRect/>
          </a:stretch>
        </p:blipFill>
        <p:spPr>
          <a:xfrm>
            <a:off x="9791699" y="731836"/>
            <a:ext cx="2400299" cy="6126164"/>
          </a:xfrm>
          <a:prstGeom prst="rect">
            <a:avLst/>
          </a:prstGeom>
        </p:spPr>
      </p:pic>
    </p:spTree>
    <p:extLst>
      <p:ext uri="{BB962C8B-B14F-4D97-AF65-F5344CB8AC3E}">
        <p14:creationId xmlns:p14="http://schemas.microsoft.com/office/powerpoint/2010/main" val="2078431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008" y="690282"/>
            <a:ext cx="10075084" cy="5581930"/>
          </a:xfrm>
        </p:spPr>
        <p:txBody>
          <a:bodyPr>
            <a:noAutofit/>
          </a:bodyPr>
          <a:lstStyle/>
          <a:p>
            <a:pPr marL="457200" indent="-457200">
              <a:buFont typeface="+mj-lt"/>
              <a:buAutoNum type="arabicPeriod"/>
            </a:pPr>
            <a:r>
              <a:rPr lang="en-US" sz="2400" b="1" dirty="0">
                <a:solidFill>
                  <a:schemeClr val="tx1"/>
                </a:solidFill>
              </a:rPr>
              <a:t>Risk for injury</a:t>
            </a:r>
          </a:p>
          <a:p>
            <a:pPr marL="457200" indent="-457200">
              <a:buFont typeface="+mj-lt"/>
              <a:buAutoNum type="arabicPeriod"/>
            </a:pPr>
            <a:r>
              <a:rPr lang="en-US" sz="2400" b="1" dirty="0">
                <a:solidFill>
                  <a:schemeClr val="tx1"/>
                </a:solidFill>
              </a:rPr>
              <a:t>• Disturbed sleep pattern</a:t>
            </a:r>
          </a:p>
          <a:p>
            <a:pPr marL="457200" indent="-457200">
              <a:buFont typeface="+mj-lt"/>
              <a:buAutoNum type="arabicPeriod"/>
            </a:pPr>
            <a:r>
              <a:rPr lang="en-US" sz="2400" b="1" dirty="0">
                <a:solidFill>
                  <a:schemeClr val="tx1"/>
                </a:solidFill>
              </a:rPr>
              <a:t>• Risk for deficient fluid volume</a:t>
            </a:r>
          </a:p>
          <a:p>
            <a:pPr marL="457200" indent="-457200">
              <a:buFont typeface="+mj-lt"/>
              <a:buAutoNum type="arabicPeriod"/>
            </a:pPr>
            <a:r>
              <a:rPr lang="en-US" sz="2400" b="1" dirty="0">
                <a:solidFill>
                  <a:schemeClr val="tx1"/>
                </a:solidFill>
              </a:rPr>
              <a:t>• Risk for imbalanced nutrition: Less than body requirements</a:t>
            </a:r>
          </a:p>
          <a:p>
            <a:pPr marL="457200" indent="-457200">
              <a:buFont typeface="+mj-lt"/>
              <a:buAutoNum type="arabicPeriod"/>
            </a:pPr>
            <a:r>
              <a:rPr lang="en-US" sz="2400" b="1" dirty="0">
                <a:solidFill>
                  <a:schemeClr val="tx1"/>
                </a:solidFill>
              </a:rPr>
              <a:t>• Chronic confusion</a:t>
            </a:r>
          </a:p>
          <a:p>
            <a:pPr marL="457200" indent="-457200">
              <a:buFont typeface="+mj-lt"/>
              <a:buAutoNum type="arabicPeriod"/>
            </a:pPr>
            <a:r>
              <a:rPr lang="en-US" sz="2400" b="1" dirty="0" smtClean="0">
                <a:solidFill>
                  <a:schemeClr val="tx1"/>
                </a:solidFill>
              </a:rPr>
              <a:t>• </a:t>
            </a:r>
            <a:r>
              <a:rPr lang="en-US" sz="2400" b="1" dirty="0">
                <a:solidFill>
                  <a:schemeClr val="tx1"/>
                </a:solidFill>
              </a:rPr>
              <a:t>Impaired environmental interpretation syndrome</a:t>
            </a:r>
          </a:p>
          <a:p>
            <a:pPr marL="457200" indent="-457200">
              <a:buFont typeface="+mj-lt"/>
              <a:buAutoNum type="arabicPeriod"/>
            </a:pPr>
            <a:r>
              <a:rPr lang="en-US" sz="2400" b="1" dirty="0">
                <a:solidFill>
                  <a:schemeClr val="tx1"/>
                </a:solidFill>
              </a:rPr>
              <a:t>• Impaired memory</a:t>
            </a:r>
          </a:p>
          <a:p>
            <a:pPr marL="457200" indent="-457200">
              <a:buFont typeface="+mj-lt"/>
              <a:buAutoNum type="arabicPeriod"/>
            </a:pPr>
            <a:r>
              <a:rPr lang="en-US" sz="2400" b="1" dirty="0">
                <a:solidFill>
                  <a:schemeClr val="tx1"/>
                </a:solidFill>
              </a:rPr>
              <a:t>• Impaired social interaction</a:t>
            </a:r>
          </a:p>
          <a:p>
            <a:pPr marL="457200" indent="-457200">
              <a:buFont typeface="+mj-lt"/>
              <a:buAutoNum type="arabicPeriod"/>
            </a:pPr>
            <a:r>
              <a:rPr lang="en-US" sz="2400" b="1" dirty="0">
                <a:solidFill>
                  <a:schemeClr val="tx1"/>
                </a:solidFill>
              </a:rPr>
              <a:t>• Impaired verbal communication</a:t>
            </a:r>
          </a:p>
          <a:p>
            <a:pPr marL="457200" indent="-457200">
              <a:buFont typeface="+mj-lt"/>
              <a:buAutoNum type="arabicPeriod"/>
            </a:pPr>
            <a:r>
              <a:rPr lang="en-US" sz="2400" b="1" dirty="0">
                <a:solidFill>
                  <a:schemeClr val="tx1"/>
                </a:solidFill>
              </a:rPr>
              <a:t>• Ineffective role performance</a:t>
            </a:r>
          </a:p>
        </p:txBody>
      </p:sp>
      <p:sp>
        <p:nvSpPr>
          <p:cNvPr id="5" name="Title 1">
            <a:extLst>
              <a:ext uri="{FF2B5EF4-FFF2-40B4-BE49-F238E27FC236}">
                <a16:creationId xmlns:a16="http://schemas.microsoft.com/office/drawing/2014/main" id="{CC1788AD-5771-4B1A-9154-43D9FDF8B76D}"/>
              </a:ext>
            </a:extLst>
          </p:cNvPr>
          <p:cNvSpPr>
            <a:spLocks noGrp="1"/>
          </p:cNvSpPr>
          <p:nvPr>
            <p:ph type="title"/>
          </p:nvPr>
        </p:nvSpPr>
        <p:spPr>
          <a:xfrm>
            <a:off x="0" y="0"/>
            <a:ext cx="11087100" cy="657225"/>
          </a:xfrm>
        </p:spPr>
        <p:style>
          <a:lnRef idx="2">
            <a:schemeClr val="accent1"/>
          </a:lnRef>
          <a:fillRef idx="1">
            <a:schemeClr val="lt1"/>
          </a:fillRef>
          <a:effectRef idx="0">
            <a:schemeClr val="accent1"/>
          </a:effectRef>
          <a:fontRef idx="minor">
            <a:schemeClr val="dk1"/>
          </a:fontRef>
        </p:style>
        <p:txBody>
          <a:bodyPr/>
          <a:lstStyle/>
          <a:p>
            <a:pPr algn="ctr"/>
            <a:r>
              <a:rPr lang="en-US" b="1" dirty="0"/>
              <a:t>NURSING </a:t>
            </a:r>
            <a:r>
              <a:rPr lang="en-US" b="1" dirty="0" smtClean="0"/>
              <a:t>DIAGOSIS </a:t>
            </a:r>
            <a:r>
              <a:rPr lang="en-US" b="1" dirty="0"/>
              <a:t>For </a:t>
            </a:r>
            <a:r>
              <a:rPr lang="en-US" b="1" dirty="0" smtClean="0"/>
              <a:t>DEMINTIA</a:t>
            </a:r>
            <a:endParaRPr lang="en-US" b="1" dirty="0"/>
          </a:p>
        </p:txBody>
      </p:sp>
    </p:spTree>
    <p:extLst>
      <p:ext uri="{BB962C8B-B14F-4D97-AF65-F5344CB8AC3E}">
        <p14:creationId xmlns:p14="http://schemas.microsoft.com/office/powerpoint/2010/main" val="3586561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AEA8-F2C3-4E13-AECB-F480D4270E8E}"/>
              </a:ext>
            </a:extLst>
          </p:cNvPr>
          <p:cNvSpPr>
            <a:spLocks noGrp="1"/>
          </p:cNvSpPr>
          <p:nvPr>
            <p:ph type="title"/>
          </p:nvPr>
        </p:nvSpPr>
        <p:spPr>
          <a:xfrm>
            <a:off x="0" y="0"/>
            <a:ext cx="12192000" cy="731836"/>
          </a:xfrm>
        </p:spPr>
        <p:style>
          <a:lnRef idx="1">
            <a:schemeClr val="accent1"/>
          </a:lnRef>
          <a:fillRef idx="2">
            <a:schemeClr val="accent1"/>
          </a:fillRef>
          <a:effectRef idx="1">
            <a:schemeClr val="accent1"/>
          </a:effectRef>
          <a:fontRef idx="minor">
            <a:schemeClr val="dk1"/>
          </a:fontRef>
        </p:style>
        <p:txBody>
          <a:bodyPr/>
          <a:lstStyle/>
          <a:p>
            <a:pPr algn="ctr"/>
            <a:r>
              <a:rPr lang="en-US" b="1" dirty="0"/>
              <a:t>NURSING INTERVENTIONS For Dementia</a:t>
            </a:r>
          </a:p>
        </p:txBody>
      </p:sp>
      <p:sp>
        <p:nvSpPr>
          <p:cNvPr id="3" name="Content Placeholder 2">
            <a:extLst>
              <a:ext uri="{FF2B5EF4-FFF2-40B4-BE49-F238E27FC236}">
                <a16:creationId xmlns:a16="http://schemas.microsoft.com/office/drawing/2014/main" id="{4B109E24-921D-4C90-97DA-FE269131850D}"/>
              </a:ext>
            </a:extLst>
          </p:cNvPr>
          <p:cNvSpPr>
            <a:spLocks noGrp="1"/>
          </p:cNvSpPr>
          <p:nvPr>
            <p:ph idx="1"/>
          </p:nvPr>
        </p:nvSpPr>
        <p:spPr>
          <a:xfrm>
            <a:off x="0" y="825500"/>
            <a:ext cx="12090400" cy="6032500"/>
          </a:xfrm>
        </p:spPr>
        <p:txBody>
          <a:bodyPr>
            <a:normAutofit/>
          </a:bodyPr>
          <a:lstStyle/>
          <a:p>
            <a:r>
              <a:rPr lang="en-US" sz="2200" dirty="0">
                <a:solidFill>
                  <a:schemeClr val="tx1"/>
                </a:solidFill>
              </a:rPr>
              <a:t>Promoting client’s safety and protecting from injury</a:t>
            </a:r>
          </a:p>
          <a:p>
            <a:r>
              <a:rPr lang="en-US" sz="2200" dirty="0">
                <a:solidFill>
                  <a:schemeClr val="tx1"/>
                </a:solidFill>
              </a:rPr>
              <a:t>• Promoting adequate sleep, proper nutrition and hygiene, and activity</a:t>
            </a:r>
          </a:p>
          <a:p>
            <a:r>
              <a:rPr lang="en-US" sz="2200" dirty="0">
                <a:solidFill>
                  <a:schemeClr val="tx1"/>
                </a:solidFill>
              </a:rPr>
              <a:t>• Encourage mild physical activity such as walking.</a:t>
            </a:r>
          </a:p>
          <a:p>
            <a:r>
              <a:rPr lang="en-US" sz="2200" dirty="0">
                <a:solidFill>
                  <a:schemeClr val="tx1"/>
                </a:solidFill>
              </a:rPr>
              <a:t>• Encourage the client to follow regular routine and habits of bathing and dressing rather than imposing new ones.</a:t>
            </a:r>
          </a:p>
          <a:p>
            <a:r>
              <a:rPr lang="en-US" sz="2200" dirty="0">
                <a:solidFill>
                  <a:schemeClr val="tx1"/>
                </a:solidFill>
              </a:rPr>
              <a:t>• Providing emotional support</a:t>
            </a:r>
          </a:p>
          <a:p>
            <a:r>
              <a:rPr lang="en-US" sz="2200" dirty="0">
                <a:solidFill>
                  <a:schemeClr val="tx1"/>
                </a:solidFill>
              </a:rPr>
              <a:t>• Use supportive touch when appropriate.</a:t>
            </a:r>
          </a:p>
          <a:p>
            <a:r>
              <a:rPr lang="en-US" sz="2200" dirty="0">
                <a:solidFill>
                  <a:schemeClr val="tx1"/>
                </a:solidFill>
              </a:rPr>
              <a:t>• </a:t>
            </a:r>
            <a:r>
              <a:rPr lang="en-US" sz="2200" dirty="0" smtClean="0">
                <a:solidFill>
                  <a:schemeClr val="tx1"/>
                </a:solidFill>
              </a:rPr>
              <a:t>Reminisce therapy </a:t>
            </a:r>
            <a:r>
              <a:rPr lang="en-US" sz="2200" dirty="0">
                <a:solidFill>
                  <a:schemeClr val="tx1"/>
                </a:solidFill>
              </a:rPr>
              <a:t>with the client about the past.</a:t>
            </a:r>
          </a:p>
          <a:p>
            <a:r>
              <a:rPr lang="en-US" sz="2200" dirty="0">
                <a:solidFill>
                  <a:schemeClr val="tx1"/>
                </a:solidFill>
              </a:rPr>
              <a:t>• If the client is nonverbal, remain alert to nonverbal behavior.</a:t>
            </a:r>
          </a:p>
          <a:p>
            <a:r>
              <a:rPr lang="en-US" sz="2200" dirty="0">
                <a:solidFill>
                  <a:schemeClr val="tx1"/>
                </a:solidFill>
              </a:rPr>
              <a:t>• Employ techniques of distraction, time away, going along, or reframing to calm clients who are agitated, suspicious, or confused</a:t>
            </a:r>
          </a:p>
        </p:txBody>
      </p:sp>
      <p:pic>
        <p:nvPicPr>
          <p:cNvPr id="8" name="Picture 7">
            <a:extLst>
              <a:ext uri="{FF2B5EF4-FFF2-40B4-BE49-F238E27FC236}">
                <a16:creationId xmlns:a16="http://schemas.microsoft.com/office/drawing/2014/main" id="{67EEEF66-E673-493B-9F71-43F32EDCB2E7}"/>
              </a:ext>
            </a:extLst>
          </p:cNvPr>
          <p:cNvPicPr>
            <a:picLocks noChangeAspect="1"/>
          </p:cNvPicPr>
          <p:nvPr/>
        </p:nvPicPr>
        <p:blipFill>
          <a:blip r:embed="rId2"/>
          <a:stretch>
            <a:fillRect/>
          </a:stretch>
        </p:blipFill>
        <p:spPr>
          <a:xfrm>
            <a:off x="9410700" y="731836"/>
            <a:ext cx="2781300" cy="1909764"/>
          </a:xfrm>
          <a:prstGeom prst="rect">
            <a:avLst/>
          </a:prstGeom>
        </p:spPr>
      </p:pic>
    </p:spTree>
    <p:extLst>
      <p:ext uri="{BB962C8B-B14F-4D97-AF65-F5344CB8AC3E}">
        <p14:creationId xmlns:p14="http://schemas.microsoft.com/office/powerpoint/2010/main" val="3168687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69" y="95251"/>
            <a:ext cx="11655956" cy="6619874"/>
          </a:xfrm>
        </p:spPr>
        <p:txBody>
          <a:bodyPr>
            <a:normAutofit/>
          </a:bodyPr>
          <a:lstStyle/>
          <a:p>
            <a:pPr algn="just">
              <a:lnSpc>
                <a:spcPct val="150000"/>
              </a:lnSpc>
            </a:pPr>
            <a:r>
              <a:rPr lang="en-US" sz="3200" dirty="0">
                <a:solidFill>
                  <a:schemeClr val="tx1"/>
                </a:solidFill>
              </a:rPr>
              <a:t>Reminiscence therapy (thinking about or relating </a:t>
            </a:r>
            <a:r>
              <a:rPr lang="en-US" sz="3200" dirty="0" smtClean="0">
                <a:solidFill>
                  <a:schemeClr val="tx1"/>
                </a:solidFill>
              </a:rPr>
              <a:t>personally significant </a:t>
            </a:r>
            <a:r>
              <a:rPr lang="en-US" sz="3200" dirty="0">
                <a:solidFill>
                  <a:schemeClr val="tx1"/>
                </a:solidFill>
              </a:rPr>
              <a:t>past experiences) is an effective intervention for clients </a:t>
            </a:r>
            <a:r>
              <a:rPr lang="en-US" sz="3200" dirty="0" smtClean="0">
                <a:solidFill>
                  <a:schemeClr val="tx1"/>
                </a:solidFill>
              </a:rPr>
              <a:t>with dementia.</a:t>
            </a:r>
          </a:p>
          <a:p>
            <a:pPr algn="just">
              <a:lnSpc>
                <a:spcPct val="150000"/>
              </a:lnSpc>
            </a:pPr>
            <a:r>
              <a:rPr lang="en-US" sz="3200" dirty="0">
                <a:solidFill>
                  <a:schemeClr val="tx1"/>
                </a:solidFill>
              </a:rPr>
              <a:t>Reminiscing, also called nostalgia, uses the client’s remote </a:t>
            </a:r>
            <a:r>
              <a:rPr lang="en-US" sz="3200" dirty="0" smtClean="0">
                <a:solidFill>
                  <a:schemeClr val="tx1"/>
                </a:solidFill>
              </a:rPr>
              <a:t>memory, which </a:t>
            </a:r>
            <a:r>
              <a:rPr lang="en-US" sz="3200" dirty="0">
                <a:solidFill>
                  <a:schemeClr val="tx1"/>
                </a:solidFill>
              </a:rPr>
              <a:t>is not affected as severely or quickly as recent or </a:t>
            </a:r>
            <a:r>
              <a:rPr lang="en-US" sz="3200" dirty="0" smtClean="0">
                <a:solidFill>
                  <a:schemeClr val="tx1"/>
                </a:solidFill>
              </a:rPr>
              <a:t>immediate memory</a:t>
            </a:r>
            <a:r>
              <a:rPr lang="en-US" sz="3200" dirty="0">
                <a:solidFill>
                  <a:schemeClr val="tx1"/>
                </a:solidFill>
              </a:rPr>
              <a:t>. Photo albums may be useful in stimulating remote memory, </a:t>
            </a:r>
            <a:r>
              <a:rPr lang="en-US" sz="3200" dirty="0" smtClean="0">
                <a:solidFill>
                  <a:schemeClr val="tx1"/>
                </a:solidFill>
              </a:rPr>
              <a:t>and they </a:t>
            </a:r>
            <a:r>
              <a:rPr lang="en-US" sz="3200" dirty="0">
                <a:solidFill>
                  <a:schemeClr val="tx1"/>
                </a:solidFill>
              </a:rPr>
              <a:t>provide a focus on the client’s past.</a:t>
            </a:r>
          </a:p>
        </p:txBody>
      </p:sp>
    </p:spTree>
    <p:extLst>
      <p:ext uri="{BB962C8B-B14F-4D97-AF65-F5344CB8AC3E}">
        <p14:creationId xmlns:p14="http://schemas.microsoft.com/office/powerpoint/2010/main" val="1397864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7D5A28-A3CE-41A7-B1DE-12A1434C5C76}"/>
              </a:ext>
            </a:extLst>
          </p:cNvPr>
          <p:cNvPicPr>
            <a:picLocks noChangeAspect="1"/>
          </p:cNvPicPr>
          <p:nvPr/>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03137A4-066D-4725-8656-FAF5987B064C}"/>
              </a:ext>
            </a:extLst>
          </p:cNvPr>
          <p:cNvPicPr>
            <a:picLocks noChangeAspect="1"/>
          </p:cNvPicPr>
          <p:nvPr/>
        </p:nvPicPr>
        <p:blipFill>
          <a:blip r:embed="rId3"/>
          <a:stretch>
            <a:fillRect/>
          </a:stretch>
        </p:blipFill>
        <p:spPr>
          <a:xfrm>
            <a:off x="0" y="0"/>
            <a:ext cx="2857500" cy="736600"/>
          </a:xfrm>
          <a:prstGeom prst="rect">
            <a:avLst/>
          </a:prstGeom>
        </p:spPr>
      </p:pic>
    </p:spTree>
    <p:extLst>
      <p:ext uri="{BB962C8B-B14F-4D97-AF65-F5344CB8AC3E}">
        <p14:creationId xmlns:p14="http://schemas.microsoft.com/office/powerpoint/2010/main" val="83146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8F6EF2-622D-4F2F-9B60-94064B008B19}"/>
              </a:ext>
            </a:extLst>
          </p:cNvPr>
          <p:cNvPicPr>
            <a:picLocks noChangeAspect="1"/>
          </p:cNvPicPr>
          <p:nvPr/>
        </p:nvPicPr>
        <p:blipFill>
          <a:blip r:embed="rId2"/>
          <a:stretch>
            <a:fillRect/>
          </a:stretch>
        </p:blipFill>
        <p:spPr>
          <a:xfrm>
            <a:off x="0" y="0"/>
            <a:ext cx="12192000" cy="6743700"/>
          </a:xfrm>
          <a:prstGeom prst="rect">
            <a:avLst/>
          </a:prstGeom>
        </p:spPr>
      </p:pic>
      <p:pic>
        <p:nvPicPr>
          <p:cNvPr id="12" name="Picture 11">
            <a:extLst>
              <a:ext uri="{FF2B5EF4-FFF2-40B4-BE49-F238E27FC236}">
                <a16:creationId xmlns:a16="http://schemas.microsoft.com/office/drawing/2014/main" id="{376C5ABC-D049-435C-841A-958C3C8FC3B6}"/>
              </a:ext>
            </a:extLst>
          </p:cNvPr>
          <p:cNvPicPr>
            <a:picLocks noChangeAspect="1"/>
          </p:cNvPicPr>
          <p:nvPr/>
        </p:nvPicPr>
        <p:blipFill>
          <a:blip r:embed="rId3"/>
          <a:stretch>
            <a:fillRect/>
          </a:stretch>
        </p:blipFill>
        <p:spPr>
          <a:xfrm>
            <a:off x="6616701" y="0"/>
            <a:ext cx="5575300" cy="6858000"/>
          </a:xfrm>
          <a:prstGeom prst="rect">
            <a:avLst/>
          </a:prstGeom>
        </p:spPr>
      </p:pic>
    </p:spTree>
    <p:extLst>
      <p:ext uri="{BB962C8B-B14F-4D97-AF65-F5344CB8AC3E}">
        <p14:creationId xmlns:p14="http://schemas.microsoft.com/office/powerpoint/2010/main" val="1934049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75" y="1377297"/>
            <a:ext cx="9102725" cy="5366403"/>
          </a:xfrm>
        </p:spPr>
        <p:txBody>
          <a:bodyPr>
            <a:noAutofit/>
          </a:bodyPr>
          <a:lstStyle/>
          <a:p>
            <a:pPr algn="just">
              <a:lnSpc>
                <a:spcPct val="150000"/>
              </a:lnSpc>
            </a:pPr>
            <a:r>
              <a:rPr lang="en-US" sz="2800" b="1" dirty="0">
                <a:solidFill>
                  <a:schemeClr val="tx1"/>
                </a:solidFill>
              </a:rPr>
              <a:t>A cognitive disorder is a disruption or impairment in higher level functions of the brain.</a:t>
            </a:r>
          </a:p>
          <a:p>
            <a:pPr algn="just">
              <a:lnSpc>
                <a:spcPct val="150000"/>
              </a:lnSpc>
            </a:pPr>
            <a:r>
              <a:rPr lang="en-US" sz="2800" b="1" dirty="0">
                <a:solidFill>
                  <a:schemeClr val="tx1"/>
                </a:solidFill>
              </a:rPr>
              <a:t>They can cause people </a:t>
            </a:r>
            <a:r>
              <a:rPr lang="en-US" sz="2800" b="1" dirty="0">
                <a:solidFill>
                  <a:srgbClr val="C00000"/>
                </a:solidFill>
              </a:rPr>
              <a:t>to forget the names of immediate family members, be unable to perform daily household tasks, and neglect personal hygiene.</a:t>
            </a:r>
          </a:p>
          <a:p>
            <a:pPr>
              <a:lnSpc>
                <a:spcPct val="150000"/>
              </a:lnSpc>
            </a:pPr>
            <a:endParaRPr lang="en-US" b="1" dirty="0"/>
          </a:p>
        </p:txBody>
      </p:sp>
      <p:sp>
        <p:nvSpPr>
          <p:cNvPr id="6" name="Title 5">
            <a:extLst>
              <a:ext uri="{FF2B5EF4-FFF2-40B4-BE49-F238E27FC236}">
                <a16:creationId xmlns:a16="http://schemas.microsoft.com/office/drawing/2014/main" id="{97DD39B7-215D-4415-9465-A0FF03119197}"/>
              </a:ext>
            </a:extLst>
          </p:cNvPr>
          <p:cNvSpPr>
            <a:spLocks noGrp="1"/>
          </p:cNvSpPr>
          <p:nvPr>
            <p:ph type="title"/>
          </p:nvPr>
        </p:nvSpPr>
        <p:spPr>
          <a:xfrm>
            <a:off x="664633" y="234295"/>
            <a:ext cx="10075084" cy="629305"/>
          </a:xfrm>
        </p:spPr>
        <p:txBody>
          <a:bodyPr/>
          <a:lstStyle/>
          <a:p>
            <a:pPr algn="ctr"/>
            <a:r>
              <a:rPr lang="en-US" b="1" dirty="0"/>
              <a:t>Cognitive Disorder </a:t>
            </a:r>
          </a:p>
        </p:txBody>
      </p:sp>
      <p:pic>
        <p:nvPicPr>
          <p:cNvPr id="9" name="Picture 4" descr="Cognitive impairment in Parkinson&amp;#39;s disease | Postgraduate Medical Journal">
            <a:extLst>
              <a:ext uri="{FF2B5EF4-FFF2-40B4-BE49-F238E27FC236}">
                <a16:creationId xmlns:a16="http://schemas.microsoft.com/office/drawing/2014/main" id="{E358B3B5-29CD-4F5B-8B2C-1ED2536AC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1" y="180077"/>
            <a:ext cx="2857500" cy="667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FEA3-9F3B-4325-9049-3884F8CD11D8}"/>
              </a:ext>
            </a:extLst>
          </p:cNvPr>
          <p:cNvSpPr>
            <a:spLocks noGrp="1"/>
          </p:cNvSpPr>
          <p:nvPr>
            <p:ph type="title"/>
          </p:nvPr>
        </p:nvSpPr>
        <p:spPr>
          <a:xfrm>
            <a:off x="577555" y="0"/>
            <a:ext cx="10075084" cy="748553"/>
          </a:xfrm>
        </p:spPr>
        <p:txBody>
          <a:bodyPr/>
          <a:lstStyle/>
          <a:p>
            <a:r>
              <a:rPr lang="en-US" b="1" dirty="0"/>
              <a:t>Classification of cognitive disorders </a:t>
            </a:r>
          </a:p>
        </p:txBody>
      </p:sp>
      <p:sp>
        <p:nvSpPr>
          <p:cNvPr id="3" name="Content Placeholder 2">
            <a:extLst>
              <a:ext uri="{FF2B5EF4-FFF2-40B4-BE49-F238E27FC236}">
                <a16:creationId xmlns:a16="http://schemas.microsoft.com/office/drawing/2014/main" id="{04F79EA6-39DE-44CE-9A1B-C06AAD047C79}"/>
              </a:ext>
            </a:extLst>
          </p:cNvPr>
          <p:cNvSpPr>
            <a:spLocks noGrp="1"/>
          </p:cNvSpPr>
          <p:nvPr>
            <p:ph idx="1"/>
          </p:nvPr>
        </p:nvSpPr>
        <p:spPr>
          <a:xfrm>
            <a:off x="577555" y="1780279"/>
            <a:ext cx="10075084" cy="1803399"/>
          </a:xfrm>
        </p:spPr>
        <p:txBody>
          <a:bodyPr>
            <a:normAutofit/>
          </a:bodyPr>
          <a:lstStyle/>
          <a:p>
            <a:r>
              <a:rPr lang="en-US" sz="2400" b="1" dirty="0">
                <a:solidFill>
                  <a:schemeClr val="tx1"/>
                </a:solidFill>
              </a:rPr>
              <a:t>1. Dementia,</a:t>
            </a:r>
          </a:p>
          <a:p>
            <a:r>
              <a:rPr lang="en-US" sz="2400" b="1" dirty="0">
                <a:solidFill>
                  <a:schemeClr val="tx1"/>
                </a:solidFill>
              </a:rPr>
              <a:t>2. Delirium</a:t>
            </a:r>
          </a:p>
          <a:p>
            <a:r>
              <a:rPr lang="en-US" sz="2400" b="1" dirty="0">
                <a:solidFill>
                  <a:schemeClr val="tx1"/>
                </a:solidFill>
              </a:rPr>
              <a:t>3. Amnestic disorders. </a:t>
            </a:r>
          </a:p>
        </p:txBody>
      </p:sp>
      <p:sp>
        <p:nvSpPr>
          <p:cNvPr id="4" name="Text Placeholder 3">
            <a:extLst>
              <a:ext uri="{FF2B5EF4-FFF2-40B4-BE49-F238E27FC236}">
                <a16:creationId xmlns:a16="http://schemas.microsoft.com/office/drawing/2014/main" id="{E236CD08-530C-4F31-8D6E-4DE69A10DF29}"/>
              </a:ext>
            </a:extLst>
          </p:cNvPr>
          <p:cNvSpPr>
            <a:spLocks noGrp="1"/>
          </p:cNvSpPr>
          <p:nvPr>
            <p:ph type="body" sz="half" idx="2"/>
          </p:nvPr>
        </p:nvSpPr>
        <p:spPr>
          <a:xfrm>
            <a:off x="396225" y="928630"/>
            <a:ext cx="10256413" cy="851649"/>
          </a:xfrm>
        </p:spPr>
        <p:style>
          <a:lnRef idx="2">
            <a:schemeClr val="accent1"/>
          </a:lnRef>
          <a:fillRef idx="1">
            <a:schemeClr val="lt1"/>
          </a:fillRef>
          <a:effectRef idx="0">
            <a:schemeClr val="accent1"/>
          </a:effectRef>
          <a:fontRef idx="minor">
            <a:schemeClr val="dk1"/>
          </a:fontRef>
        </p:style>
        <p:txBody>
          <a:bodyPr/>
          <a:lstStyle/>
          <a:p>
            <a:r>
              <a:rPr lang="en-US" b="1" dirty="0">
                <a:solidFill>
                  <a:srgbClr val="002060"/>
                </a:solidFill>
              </a:rPr>
              <a:t>First : According to The Diagnostic and Statistical Manual of Mental Disorders, fourth edition (DSM-IV) </a:t>
            </a:r>
          </a:p>
        </p:txBody>
      </p:sp>
      <p:pic>
        <p:nvPicPr>
          <p:cNvPr id="5" name="Picture 4" descr="Cognitive impairment in Parkinson&amp;#39;s disease | Postgraduate Medical Journal">
            <a:extLst>
              <a:ext uri="{FF2B5EF4-FFF2-40B4-BE49-F238E27FC236}">
                <a16:creationId xmlns:a16="http://schemas.microsoft.com/office/drawing/2014/main" id="{9C0273B8-9097-4497-9958-320D61940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179" y="180077"/>
            <a:ext cx="2616821" cy="66779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1CD63C1B-E5BB-4F66-BC2A-45667BD5E813}"/>
              </a:ext>
            </a:extLst>
          </p:cNvPr>
          <p:cNvSpPr txBox="1">
            <a:spLocks/>
          </p:cNvSpPr>
          <p:nvPr/>
        </p:nvSpPr>
        <p:spPr>
          <a:xfrm>
            <a:off x="396225" y="3519038"/>
            <a:ext cx="9178953" cy="130004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b="1" dirty="0">
                <a:solidFill>
                  <a:srgbClr val="002060"/>
                </a:solidFill>
              </a:rPr>
              <a:t>Second  : According to The Diagnostic and Statistical Manual of Mental Disorders, Five edition (DSM-V) </a:t>
            </a:r>
            <a:r>
              <a:rPr lang="en-US" b="1" dirty="0">
                <a:solidFill>
                  <a:srgbClr val="002060"/>
                </a:solidFill>
              </a:rPr>
              <a:t>neurocognitive disorders (NCDs).</a:t>
            </a:r>
            <a:endParaRPr lang="en-US" b="1" dirty="0">
              <a:solidFill>
                <a:srgbClr val="002060"/>
              </a:solidFill>
            </a:endParaRPr>
          </a:p>
        </p:txBody>
      </p:sp>
      <p:sp>
        <p:nvSpPr>
          <p:cNvPr id="8" name="Content Placeholder 2">
            <a:extLst>
              <a:ext uri="{FF2B5EF4-FFF2-40B4-BE49-F238E27FC236}">
                <a16:creationId xmlns:a16="http://schemas.microsoft.com/office/drawing/2014/main" id="{F9C8FAD8-FDE6-4B1D-8FFC-20C71D6B2A8A}"/>
              </a:ext>
            </a:extLst>
          </p:cNvPr>
          <p:cNvSpPr txBox="1">
            <a:spLocks/>
          </p:cNvSpPr>
          <p:nvPr/>
        </p:nvSpPr>
        <p:spPr>
          <a:xfrm>
            <a:off x="577554" y="5031599"/>
            <a:ext cx="10075084" cy="1974281"/>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chemeClr val="tx1"/>
                </a:solidFill>
              </a:rPr>
              <a:t>1.Delirium </a:t>
            </a:r>
          </a:p>
          <a:p>
            <a:r>
              <a:rPr lang="en-US" sz="2400" b="1" dirty="0">
                <a:solidFill>
                  <a:schemeClr val="tx1"/>
                </a:solidFill>
              </a:rPr>
              <a:t>2. Major NCD </a:t>
            </a:r>
          </a:p>
          <a:p>
            <a:r>
              <a:rPr lang="en-US" sz="2400" b="1" dirty="0">
                <a:solidFill>
                  <a:schemeClr val="tx1"/>
                </a:solidFill>
              </a:rPr>
              <a:t>3. Mild NCD, and their subtypes by etiology</a:t>
            </a:r>
          </a:p>
          <a:p>
            <a:endParaRPr lang="en-US" sz="2400" b="1" dirty="0">
              <a:solidFill>
                <a:schemeClr val="tx1"/>
              </a:solidFill>
            </a:endParaRPr>
          </a:p>
        </p:txBody>
      </p:sp>
    </p:spTree>
    <p:extLst>
      <p:ext uri="{BB962C8B-B14F-4D97-AF65-F5344CB8AC3E}">
        <p14:creationId xmlns:p14="http://schemas.microsoft.com/office/powerpoint/2010/main" val="1763977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9FCD-8613-4555-9F87-BBB0AE7F025D}"/>
              </a:ext>
            </a:extLst>
          </p:cNvPr>
          <p:cNvSpPr>
            <a:spLocks noGrp="1"/>
          </p:cNvSpPr>
          <p:nvPr>
            <p:ph type="title"/>
          </p:nvPr>
        </p:nvSpPr>
        <p:spPr>
          <a:xfrm>
            <a:off x="0" y="28576"/>
            <a:ext cx="10075084" cy="809624"/>
          </a:xfrm>
        </p:spPr>
        <p:style>
          <a:lnRef idx="2">
            <a:schemeClr val="accent1"/>
          </a:lnRef>
          <a:fillRef idx="1">
            <a:schemeClr val="lt1"/>
          </a:fillRef>
          <a:effectRef idx="0">
            <a:schemeClr val="accent1"/>
          </a:effectRef>
          <a:fontRef idx="minor">
            <a:schemeClr val="dk1"/>
          </a:fontRef>
        </p:style>
        <p:txBody>
          <a:bodyPr/>
          <a:lstStyle/>
          <a:p>
            <a:pPr algn="ctr"/>
            <a:r>
              <a:rPr lang="en-US" sz="4000" b="1" dirty="0"/>
              <a:t>1. Delirium</a:t>
            </a:r>
          </a:p>
        </p:txBody>
      </p:sp>
      <p:sp>
        <p:nvSpPr>
          <p:cNvPr id="3" name="Content Placeholder 2">
            <a:extLst>
              <a:ext uri="{FF2B5EF4-FFF2-40B4-BE49-F238E27FC236}">
                <a16:creationId xmlns:a16="http://schemas.microsoft.com/office/drawing/2014/main" id="{D2A1CFE1-CE36-4F09-AEF3-C661FAE8750F}"/>
              </a:ext>
            </a:extLst>
          </p:cNvPr>
          <p:cNvSpPr>
            <a:spLocks noGrp="1"/>
          </p:cNvSpPr>
          <p:nvPr>
            <p:ph idx="1"/>
          </p:nvPr>
        </p:nvSpPr>
        <p:spPr>
          <a:xfrm>
            <a:off x="0" y="838200"/>
            <a:ext cx="9958388" cy="5991224"/>
          </a:xfrm>
        </p:spPr>
        <p:txBody>
          <a:bodyPr>
            <a:normAutofit fontScale="92500" lnSpcReduction="10000"/>
          </a:bodyPr>
          <a:lstStyle/>
          <a:p>
            <a:pPr algn="just">
              <a:lnSpc>
                <a:spcPct val="160000"/>
              </a:lnSpc>
            </a:pPr>
            <a:r>
              <a:rPr lang="en-US" sz="2800" b="1" dirty="0">
                <a:solidFill>
                  <a:schemeClr val="tx1"/>
                </a:solidFill>
              </a:rPr>
              <a:t>Delirium is a syndrome that involves a disturbance of consciousness accompanied by a change in cognition. Delirium usually develops over a short period, sometimes a matter of hours, and fluctuates, or changes, throughout the course of the day</a:t>
            </a:r>
            <a:r>
              <a:rPr lang="en-US" sz="2800" b="1" dirty="0" smtClean="0">
                <a:solidFill>
                  <a:schemeClr val="tx1"/>
                </a:solidFill>
              </a:rPr>
              <a:t>.</a:t>
            </a:r>
          </a:p>
          <a:p>
            <a:pPr algn="just">
              <a:lnSpc>
                <a:spcPct val="160000"/>
              </a:lnSpc>
            </a:pPr>
            <a:r>
              <a:rPr lang="en-US" sz="2800" b="1" dirty="0">
                <a:solidFill>
                  <a:schemeClr val="tx1"/>
                </a:solidFill>
              </a:rPr>
              <a:t>Clients with delirium have difficulty paying </a:t>
            </a:r>
            <a:r>
              <a:rPr lang="en-US" sz="2800" b="1" dirty="0" smtClean="0">
                <a:solidFill>
                  <a:schemeClr val="tx1"/>
                </a:solidFill>
              </a:rPr>
              <a:t>attention, are </a:t>
            </a:r>
            <a:r>
              <a:rPr lang="en-US" sz="2800" b="1" dirty="0">
                <a:solidFill>
                  <a:schemeClr val="tx1"/>
                </a:solidFill>
              </a:rPr>
              <a:t>easily distracted and disoriented, and may have sensory disturbances </a:t>
            </a:r>
            <a:r>
              <a:rPr lang="en-US" sz="2800" b="1" dirty="0" smtClean="0">
                <a:solidFill>
                  <a:schemeClr val="tx1"/>
                </a:solidFill>
              </a:rPr>
              <a:t>such as </a:t>
            </a:r>
            <a:r>
              <a:rPr lang="en-US" sz="2800" b="1" dirty="0">
                <a:solidFill>
                  <a:schemeClr val="tx1"/>
                </a:solidFill>
              </a:rPr>
              <a:t>illusions, misinterpretations, or </a:t>
            </a:r>
            <a:r>
              <a:rPr lang="en-US" sz="2800" b="1" dirty="0" smtClean="0">
                <a:solidFill>
                  <a:schemeClr val="tx1"/>
                </a:solidFill>
              </a:rPr>
              <a:t>hallucinations.</a:t>
            </a:r>
            <a:endParaRPr lang="en-US" sz="2800" b="1" dirty="0">
              <a:solidFill>
                <a:schemeClr val="tx1"/>
              </a:solidFill>
            </a:endParaRPr>
          </a:p>
        </p:txBody>
      </p:sp>
      <p:pic>
        <p:nvPicPr>
          <p:cNvPr id="6" name="Picture 5">
            <a:extLst>
              <a:ext uri="{FF2B5EF4-FFF2-40B4-BE49-F238E27FC236}">
                <a16:creationId xmlns:a16="http://schemas.microsoft.com/office/drawing/2014/main" id="{6BC00961-F312-4445-997C-6B38BFBC3471}"/>
              </a:ext>
            </a:extLst>
          </p:cNvPr>
          <p:cNvPicPr>
            <a:picLocks noChangeAspect="1"/>
          </p:cNvPicPr>
          <p:nvPr/>
        </p:nvPicPr>
        <p:blipFill>
          <a:blip r:embed="rId2"/>
          <a:stretch>
            <a:fillRect/>
          </a:stretch>
        </p:blipFill>
        <p:spPr>
          <a:xfrm>
            <a:off x="10075084" y="28576"/>
            <a:ext cx="2116916" cy="6829424"/>
          </a:xfrm>
          <a:prstGeom prst="rect">
            <a:avLst/>
          </a:prstGeom>
        </p:spPr>
      </p:pic>
    </p:spTree>
    <p:extLst>
      <p:ext uri="{BB962C8B-B14F-4D97-AF65-F5344CB8AC3E}">
        <p14:creationId xmlns:p14="http://schemas.microsoft.com/office/powerpoint/2010/main" val="3152705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888" y="1402805"/>
            <a:ext cx="11129962" cy="2759730"/>
          </a:xfrm>
          <a:prstGeom prst="rect">
            <a:avLst/>
          </a:prstGeom>
        </p:spPr>
        <p:txBody>
          <a:bodyPr wrap="square">
            <a:spAutoFit/>
          </a:bodyPr>
          <a:lstStyle/>
          <a:p>
            <a:pPr marL="228600" lvl="0" indent="-228600" algn="just" defTabSz="914400">
              <a:spcBef>
                <a:spcPts val="2000"/>
              </a:spcBef>
              <a:buClr>
                <a:srgbClr val="D34817"/>
              </a:buClr>
              <a:buSzPct val="75000"/>
              <a:buFont typeface="Wingdings" pitchFamily="2" charset="2"/>
              <a:buChar char="n"/>
            </a:pPr>
            <a:r>
              <a:rPr lang="en-US" sz="2800" b="1" dirty="0">
                <a:solidFill>
                  <a:srgbClr val="FF0000"/>
                </a:solidFill>
              </a:rPr>
              <a:t>Elderly patients are the group most frequently diagnosed with delirium.</a:t>
            </a:r>
          </a:p>
          <a:p>
            <a:pPr marL="228600" lvl="0" indent="-228600" algn="just" defTabSz="914400">
              <a:spcBef>
                <a:spcPts val="2000"/>
              </a:spcBef>
              <a:buClr>
                <a:srgbClr val="D34817"/>
              </a:buClr>
              <a:buSzPct val="75000"/>
              <a:buFont typeface="Wingdings" pitchFamily="2" charset="2"/>
              <a:buChar char="n"/>
            </a:pPr>
            <a:r>
              <a:rPr lang="en-US" sz="2800" b="1" dirty="0">
                <a:solidFill>
                  <a:srgbClr val="FF0000"/>
                </a:solidFill>
              </a:rPr>
              <a:t>Between 14% and 24% of people admitted to the hospital for general medical</a:t>
            </a:r>
          </a:p>
          <a:p>
            <a:pPr marL="228600" lvl="0" indent="-228600" algn="just" defTabSz="914400">
              <a:spcBef>
                <a:spcPts val="2000"/>
              </a:spcBef>
              <a:buClr>
                <a:srgbClr val="D34817"/>
              </a:buClr>
              <a:buSzPct val="75000"/>
              <a:buFont typeface="Wingdings" pitchFamily="2" charset="2"/>
              <a:buChar char="n"/>
            </a:pPr>
            <a:r>
              <a:rPr lang="en-US" sz="2800" b="1" dirty="0">
                <a:solidFill>
                  <a:srgbClr val="FF0000"/>
                </a:solidFill>
              </a:rPr>
              <a:t>Delirium develops in 80% of terminally ill patients</a:t>
            </a:r>
            <a:endParaRPr lang="en-US" sz="2800" b="1" dirty="0">
              <a:solidFill>
                <a:srgbClr val="FF0000"/>
              </a:solidFill>
            </a:endParaRPr>
          </a:p>
        </p:txBody>
      </p:sp>
    </p:spTree>
    <p:extLst>
      <p:ext uri="{BB962C8B-B14F-4D97-AF65-F5344CB8AC3E}">
        <p14:creationId xmlns:p14="http://schemas.microsoft.com/office/powerpoint/2010/main" val="85129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68CE-CFFF-4416-BEB6-00071746DB69}"/>
              </a:ext>
            </a:extLst>
          </p:cNvPr>
          <p:cNvSpPr>
            <a:spLocks noGrp="1"/>
          </p:cNvSpPr>
          <p:nvPr>
            <p:ph type="title"/>
          </p:nvPr>
        </p:nvSpPr>
        <p:spPr>
          <a:xfrm>
            <a:off x="0" y="0"/>
            <a:ext cx="10075084" cy="889001"/>
          </a:xfrm>
        </p:spPr>
        <p:style>
          <a:lnRef idx="2">
            <a:schemeClr val="accent1"/>
          </a:lnRef>
          <a:fillRef idx="1">
            <a:schemeClr val="lt1"/>
          </a:fillRef>
          <a:effectRef idx="0">
            <a:schemeClr val="accent1"/>
          </a:effectRef>
          <a:fontRef idx="minor">
            <a:schemeClr val="dk1"/>
          </a:fontRef>
        </p:style>
        <p:txBody>
          <a:bodyPr/>
          <a:lstStyle/>
          <a:p>
            <a:pPr algn="ctr"/>
            <a:r>
              <a:rPr lang="en-US" sz="4000" b="1" dirty="0"/>
              <a:t>Symptoms</a:t>
            </a:r>
            <a:r>
              <a:rPr lang="en-US" sz="4000" dirty="0"/>
              <a:t> </a:t>
            </a:r>
          </a:p>
        </p:txBody>
      </p:sp>
      <p:sp>
        <p:nvSpPr>
          <p:cNvPr id="3" name="Content Placeholder 2">
            <a:extLst>
              <a:ext uri="{FF2B5EF4-FFF2-40B4-BE49-F238E27FC236}">
                <a16:creationId xmlns:a16="http://schemas.microsoft.com/office/drawing/2014/main" id="{15439315-5EBB-440F-8C2D-94E9D1BF8BDB}"/>
              </a:ext>
            </a:extLst>
          </p:cNvPr>
          <p:cNvSpPr>
            <a:spLocks noGrp="1"/>
          </p:cNvSpPr>
          <p:nvPr>
            <p:ph idx="1"/>
          </p:nvPr>
        </p:nvSpPr>
        <p:spPr>
          <a:xfrm>
            <a:off x="111125" y="918066"/>
            <a:ext cx="11991975" cy="5939934"/>
          </a:xfrm>
        </p:spPr>
        <p:txBody>
          <a:bodyPr>
            <a:noAutofit/>
          </a:bodyPr>
          <a:lstStyle/>
          <a:p>
            <a:pPr algn="just"/>
            <a:r>
              <a:rPr lang="en-US" sz="2400" b="1" dirty="0">
                <a:solidFill>
                  <a:schemeClr val="tx1"/>
                </a:solidFill>
              </a:rPr>
              <a:t>1.	Difficulty paying attention,</a:t>
            </a:r>
          </a:p>
          <a:p>
            <a:pPr algn="just"/>
            <a:r>
              <a:rPr lang="en-US" sz="2400" b="1" dirty="0">
                <a:solidFill>
                  <a:schemeClr val="tx1"/>
                </a:solidFill>
              </a:rPr>
              <a:t>2.	Easily distracted and disoriented</a:t>
            </a:r>
          </a:p>
          <a:p>
            <a:pPr algn="just"/>
            <a:r>
              <a:rPr lang="en-US" sz="2400" b="1" dirty="0">
                <a:solidFill>
                  <a:schemeClr val="tx1"/>
                </a:solidFill>
              </a:rPr>
              <a:t>3.	Sensory disturbances such as illusions, misinterpretations, or hallucinations.</a:t>
            </a:r>
          </a:p>
          <a:p>
            <a:pPr algn="just"/>
            <a:r>
              <a:rPr lang="en-US" sz="2400" b="1" dirty="0">
                <a:solidFill>
                  <a:schemeClr val="tx1"/>
                </a:solidFill>
              </a:rPr>
              <a:t>4.	Emotional problems such as anxiety, fear, irritability, euphoria, or apathy</a:t>
            </a:r>
          </a:p>
          <a:p>
            <a:pPr algn="just"/>
            <a:r>
              <a:rPr lang="en-US" sz="2400" b="1" dirty="0">
                <a:solidFill>
                  <a:schemeClr val="tx1"/>
                </a:solidFill>
              </a:rPr>
              <a:t>5.	Judgment is impaired.</a:t>
            </a:r>
          </a:p>
          <a:p>
            <a:pPr algn="just"/>
            <a:r>
              <a:rPr lang="en-US" sz="2400" b="1" dirty="0">
                <a:solidFill>
                  <a:schemeClr val="tx1"/>
                </a:solidFill>
              </a:rPr>
              <a:t>6.	Disturbance the sleep–wake cycle</a:t>
            </a:r>
          </a:p>
          <a:p>
            <a:pPr algn="just"/>
            <a:r>
              <a:rPr lang="en-US" sz="2400" b="1" dirty="0">
                <a:solidFill>
                  <a:schemeClr val="tx1"/>
                </a:solidFill>
              </a:rPr>
              <a:t>7.	 Changes in psychomotor activity.</a:t>
            </a:r>
          </a:p>
          <a:p>
            <a:pPr algn="just"/>
            <a:r>
              <a:rPr lang="en-US" sz="2400" b="1" dirty="0">
                <a:solidFill>
                  <a:schemeClr val="tx1"/>
                </a:solidFill>
              </a:rPr>
              <a:t>8.	People who have had delirium are at higher risk for future episodes</a:t>
            </a:r>
          </a:p>
          <a:p>
            <a:pPr algn="just">
              <a:lnSpc>
                <a:spcPct val="120000"/>
              </a:lnSpc>
            </a:pPr>
            <a:endParaRPr lang="en-US" sz="2400" b="1" dirty="0">
              <a:solidFill>
                <a:schemeClr val="tx1"/>
              </a:solidFill>
            </a:endParaRPr>
          </a:p>
        </p:txBody>
      </p:sp>
      <p:pic>
        <p:nvPicPr>
          <p:cNvPr id="6" name="Picture 5">
            <a:extLst>
              <a:ext uri="{FF2B5EF4-FFF2-40B4-BE49-F238E27FC236}">
                <a16:creationId xmlns:a16="http://schemas.microsoft.com/office/drawing/2014/main" id="{1231CFD4-BE4D-4D34-8FB0-735AA1898E7D}"/>
              </a:ext>
            </a:extLst>
          </p:cNvPr>
          <p:cNvPicPr>
            <a:picLocks noChangeAspect="1"/>
          </p:cNvPicPr>
          <p:nvPr/>
        </p:nvPicPr>
        <p:blipFill>
          <a:blip r:embed="rId2"/>
          <a:stretch>
            <a:fillRect/>
          </a:stretch>
        </p:blipFill>
        <p:spPr>
          <a:xfrm>
            <a:off x="7708900" y="0"/>
            <a:ext cx="4483100" cy="1917699"/>
          </a:xfrm>
          <a:prstGeom prst="rect">
            <a:avLst/>
          </a:prstGeom>
        </p:spPr>
      </p:pic>
    </p:spTree>
    <p:extLst>
      <p:ext uri="{BB962C8B-B14F-4D97-AF65-F5344CB8AC3E}">
        <p14:creationId xmlns:p14="http://schemas.microsoft.com/office/powerpoint/2010/main" val="2758055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91BB-4697-4E8D-A44B-D1B40B0F0650}"/>
              </a:ext>
            </a:extLst>
          </p:cNvPr>
          <p:cNvSpPr>
            <a:spLocks noGrp="1"/>
          </p:cNvSpPr>
          <p:nvPr>
            <p:ph type="title"/>
          </p:nvPr>
        </p:nvSpPr>
        <p:spPr>
          <a:xfrm>
            <a:off x="44575" y="-4481"/>
            <a:ext cx="10075084" cy="736317"/>
          </a:xfrm>
        </p:spPr>
        <p:txBody>
          <a:bodyPr/>
          <a:lstStyle/>
          <a:p>
            <a:pPr algn="ctr"/>
            <a:r>
              <a:rPr lang="en-US" b="1" dirty="0"/>
              <a:t>Most Common Causes of Delirium</a:t>
            </a:r>
          </a:p>
        </p:txBody>
      </p:sp>
      <p:sp>
        <p:nvSpPr>
          <p:cNvPr id="3" name="Content Placeholder 2">
            <a:extLst>
              <a:ext uri="{FF2B5EF4-FFF2-40B4-BE49-F238E27FC236}">
                <a16:creationId xmlns:a16="http://schemas.microsoft.com/office/drawing/2014/main" id="{86023F39-8553-4FE9-8231-0ED40B2DF4D0}"/>
              </a:ext>
            </a:extLst>
          </p:cNvPr>
          <p:cNvSpPr>
            <a:spLocks noGrp="1"/>
          </p:cNvSpPr>
          <p:nvPr>
            <p:ph idx="1"/>
          </p:nvPr>
        </p:nvSpPr>
        <p:spPr>
          <a:xfrm>
            <a:off x="0" y="731837"/>
            <a:ext cx="12192000" cy="6126164"/>
          </a:xfrm>
        </p:spPr>
        <p:txBody>
          <a:bodyPr>
            <a:normAutofit fontScale="92500" lnSpcReduction="10000"/>
          </a:bodyPr>
          <a:lstStyle/>
          <a:p>
            <a:pPr algn="just"/>
            <a:r>
              <a:rPr lang="en-US" sz="2800" b="1" dirty="0">
                <a:solidFill>
                  <a:srgbClr val="FF0000"/>
                </a:solidFill>
              </a:rPr>
              <a:t>1</a:t>
            </a:r>
            <a:r>
              <a:rPr lang="en-US" dirty="0">
                <a:solidFill>
                  <a:schemeClr val="tx1"/>
                </a:solidFill>
              </a:rPr>
              <a:t>.	</a:t>
            </a:r>
            <a:r>
              <a:rPr lang="en-US" sz="2800" b="1" dirty="0">
                <a:solidFill>
                  <a:srgbClr val="FF0000"/>
                </a:solidFill>
              </a:rPr>
              <a:t>Physiological or metabolic</a:t>
            </a:r>
          </a:p>
          <a:p>
            <a:pPr algn="just"/>
            <a:r>
              <a:rPr lang="en-US" sz="2400" dirty="0">
                <a:solidFill>
                  <a:schemeClr val="tx1"/>
                </a:solidFill>
              </a:rPr>
              <a:t>Hypoxemia; electrolyte disturbances; renal or hepatic failure; hypoglycemia or hyperglycemia; dehydration; sleep deprivation; thyroid or glucocorticoid disturbances; thiamine or vitamin B12 deficiency; vitamin </a:t>
            </a:r>
            <a:r>
              <a:rPr lang="en-US" sz="2400" dirty="0">
                <a:solidFill>
                  <a:schemeClr val="tx1"/>
                </a:solidFill>
              </a:rPr>
              <a:t>C10.	Cardiovascular shock; brain </a:t>
            </a:r>
            <a:r>
              <a:rPr lang="en-US" sz="2400" dirty="0" smtClean="0">
                <a:solidFill>
                  <a:schemeClr val="tx1"/>
                </a:solidFill>
              </a:rPr>
              <a:t>tumor Head </a:t>
            </a:r>
            <a:r>
              <a:rPr lang="en-US" sz="2400" dirty="0">
                <a:solidFill>
                  <a:schemeClr val="tx1"/>
                </a:solidFill>
              </a:rPr>
              <a:t>injury </a:t>
            </a:r>
            <a:endParaRPr lang="en-US" sz="2400" dirty="0">
              <a:solidFill>
                <a:schemeClr val="tx1"/>
              </a:solidFill>
            </a:endParaRPr>
          </a:p>
          <a:p>
            <a:pPr algn="just"/>
            <a:r>
              <a:rPr lang="en-US" sz="2800" b="1" dirty="0">
                <a:solidFill>
                  <a:srgbClr val="FF0000"/>
                </a:solidFill>
              </a:rPr>
              <a:t>2.	Infection</a:t>
            </a:r>
          </a:p>
          <a:p>
            <a:pPr algn="just">
              <a:buFont typeface="Wingdings" panose="05000000000000000000" pitchFamily="2" charset="2"/>
              <a:buChar char="v"/>
            </a:pPr>
            <a:r>
              <a:rPr lang="en-US" sz="2400" b="1" dirty="0">
                <a:solidFill>
                  <a:srgbClr val="FF0000"/>
                </a:solidFill>
              </a:rPr>
              <a:t>  Systemic</a:t>
            </a:r>
            <a:r>
              <a:rPr lang="en-US" dirty="0">
                <a:solidFill>
                  <a:schemeClr val="tx1"/>
                </a:solidFill>
              </a:rPr>
              <a:t>: </a:t>
            </a:r>
            <a:r>
              <a:rPr lang="en-US" sz="2400" dirty="0">
                <a:solidFill>
                  <a:schemeClr val="tx1"/>
                </a:solidFill>
              </a:rPr>
              <a:t>Sepsis, urinary tract infection, pneumonia</a:t>
            </a:r>
            <a:endParaRPr lang="en-US" dirty="0">
              <a:solidFill>
                <a:schemeClr val="tx1"/>
              </a:solidFill>
            </a:endParaRPr>
          </a:p>
          <a:p>
            <a:pPr algn="just">
              <a:buFont typeface="Wingdings" panose="05000000000000000000" pitchFamily="2" charset="2"/>
              <a:buChar char="v"/>
            </a:pPr>
            <a:r>
              <a:rPr lang="en-US" sz="2400" b="1" dirty="0">
                <a:solidFill>
                  <a:srgbClr val="FF0000"/>
                </a:solidFill>
              </a:rPr>
              <a:t>  Cerebral</a:t>
            </a:r>
            <a:r>
              <a:rPr lang="en-US" dirty="0">
                <a:solidFill>
                  <a:schemeClr val="tx1"/>
                </a:solidFill>
              </a:rPr>
              <a:t>: </a:t>
            </a:r>
            <a:r>
              <a:rPr lang="en-US" sz="2400" dirty="0">
                <a:solidFill>
                  <a:schemeClr val="tx1"/>
                </a:solidFill>
              </a:rPr>
              <a:t>Meningitis, encephalitis, HIV, syphilis</a:t>
            </a:r>
            <a:endParaRPr lang="en-US" dirty="0">
              <a:solidFill>
                <a:schemeClr val="tx1"/>
              </a:solidFill>
            </a:endParaRPr>
          </a:p>
          <a:p>
            <a:pPr algn="just"/>
            <a:r>
              <a:rPr lang="en-US" sz="2800" b="1" dirty="0">
                <a:solidFill>
                  <a:srgbClr val="FF0000"/>
                </a:solidFill>
              </a:rPr>
              <a:t>3.	Drug related</a:t>
            </a:r>
          </a:p>
          <a:p>
            <a:pPr algn="just">
              <a:buFont typeface="Wingdings" panose="05000000000000000000" pitchFamily="2" charset="2"/>
              <a:buChar char="v"/>
            </a:pPr>
            <a:r>
              <a:rPr lang="en-US" sz="2400" b="1" dirty="0">
                <a:solidFill>
                  <a:srgbClr val="FF0000"/>
                </a:solidFill>
              </a:rPr>
              <a:t>  Intoxication: </a:t>
            </a:r>
            <a:r>
              <a:rPr lang="en-US" sz="2400" dirty="0">
                <a:solidFill>
                  <a:schemeClr val="tx1"/>
                </a:solidFill>
              </a:rPr>
              <a:t>Anticholinergics, lithium, alcohol, sedatives, and hypnotics</a:t>
            </a:r>
            <a:endParaRPr lang="en-US" dirty="0">
              <a:solidFill>
                <a:schemeClr val="tx1"/>
              </a:solidFill>
            </a:endParaRPr>
          </a:p>
          <a:p>
            <a:pPr algn="just">
              <a:buFont typeface="Wingdings" panose="05000000000000000000" pitchFamily="2" charset="2"/>
              <a:buChar char="v"/>
            </a:pPr>
            <a:r>
              <a:rPr lang="en-US" sz="2400" b="1" dirty="0">
                <a:solidFill>
                  <a:srgbClr val="FF0000"/>
                </a:solidFill>
              </a:rPr>
              <a:t>  Withdrawal: </a:t>
            </a:r>
            <a:r>
              <a:rPr lang="en-US" sz="2400" dirty="0">
                <a:solidFill>
                  <a:schemeClr val="tx1"/>
                </a:solidFill>
              </a:rPr>
              <a:t>Alcohol, sedatives, and hypnotics</a:t>
            </a:r>
            <a:endParaRPr lang="en-US" dirty="0">
              <a:solidFill>
                <a:schemeClr val="tx1"/>
              </a:solidFill>
            </a:endParaRPr>
          </a:p>
          <a:p>
            <a:pPr algn="just">
              <a:buFont typeface="Wingdings" panose="05000000000000000000" pitchFamily="2" charset="2"/>
              <a:buChar char="v"/>
            </a:pPr>
            <a:r>
              <a:rPr lang="en-US" sz="2400" b="1" dirty="0">
                <a:solidFill>
                  <a:srgbClr val="FF0000"/>
                </a:solidFill>
              </a:rPr>
              <a:t>  Reactions to anesthesia, </a:t>
            </a:r>
            <a:r>
              <a:rPr lang="en-US" sz="2400" dirty="0">
                <a:solidFill>
                  <a:schemeClr val="tx1"/>
                </a:solidFill>
              </a:rPr>
              <a:t>prescription medication, or illicit (street) drugs</a:t>
            </a:r>
            <a:endParaRPr lang="en-US" dirty="0">
              <a:solidFill>
                <a:schemeClr val="tx1"/>
              </a:solidFill>
            </a:endParaRPr>
          </a:p>
          <a:p>
            <a:pPr algn="just"/>
            <a:endParaRPr lang="en-US" dirty="0">
              <a:solidFill>
                <a:schemeClr val="tx1"/>
              </a:solidFill>
            </a:endParaRPr>
          </a:p>
        </p:txBody>
      </p:sp>
      <p:pic>
        <p:nvPicPr>
          <p:cNvPr id="6" name="Picture 5">
            <a:extLst>
              <a:ext uri="{FF2B5EF4-FFF2-40B4-BE49-F238E27FC236}">
                <a16:creationId xmlns:a16="http://schemas.microsoft.com/office/drawing/2014/main" id="{C70DCE38-83EB-459E-BDE9-2FBC3C946303}"/>
              </a:ext>
            </a:extLst>
          </p:cNvPr>
          <p:cNvPicPr>
            <a:picLocks noChangeAspect="1"/>
          </p:cNvPicPr>
          <p:nvPr/>
        </p:nvPicPr>
        <p:blipFill>
          <a:blip r:embed="rId2"/>
          <a:stretch>
            <a:fillRect/>
          </a:stretch>
        </p:blipFill>
        <p:spPr>
          <a:xfrm>
            <a:off x="9232900" y="-4482"/>
            <a:ext cx="3003675" cy="1397000"/>
          </a:xfrm>
          <a:prstGeom prst="rect">
            <a:avLst/>
          </a:prstGeom>
        </p:spPr>
      </p:pic>
    </p:spTree>
    <p:extLst>
      <p:ext uri="{BB962C8B-B14F-4D97-AF65-F5344CB8AC3E}">
        <p14:creationId xmlns:p14="http://schemas.microsoft.com/office/powerpoint/2010/main" val="2306173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3CFF-97B9-4AB6-9897-B5BF4408D669}"/>
              </a:ext>
            </a:extLst>
          </p:cNvPr>
          <p:cNvSpPr>
            <a:spLocks noGrp="1"/>
          </p:cNvSpPr>
          <p:nvPr>
            <p:ph type="title"/>
          </p:nvPr>
        </p:nvSpPr>
        <p:spPr>
          <a:xfrm>
            <a:off x="0" y="5978"/>
            <a:ext cx="10075084" cy="594097"/>
          </a:xfrm>
        </p:spPr>
        <p:style>
          <a:lnRef idx="2">
            <a:schemeClr val="accent1"/>
          </a:lnRef>
          <a:fillRef idx="1">
            <a:schemeClr val="lt1"/>
          </a:fillRef>
          <a:effectRef idx="0">
            <a:schemeClr val="accent1"/>
          </a:effectRef>
          <a:fontRef idx="minor">
            <a:schemeClr val="dk1"/>
          </a:fontRef>
        </p:style>
        <p:txBody>
          <a:bodyPr/>
          <a:lstStyle/>
          <a:p>
            <a:pPr algn="ctr"/>
            <a:r>
              <a:rPr lang="en-US" sz="4000" b="1" dirty="0"/>
              <a:t>Treatment</a:t>
            </a:r>
            <a:r>
              <a:rPr lang="en-US" dirty="0"/>
              <a:t> </a:t>
            </a:r>
          </a:p>
        </p:txBody>
      </p:sp>
      <p:sp>
        <p:nvSpPr>
          <p:cNvPr id="3" name="Content Placeholder 2">
            <a:extLst>
              <a:ext uri="{FF2B5EF4-FFF2-40B4-BE49-F238E27FC236}">
                <a16:creationId xmlns:a16="http://schemas.microsoft.com/office/drawing/2014/main" id="{21D12075-0136-476E-BD55-A30CF3CE0336}"/>
              </a:ext>
            </a:extLst>
          </p:cNvPr>
          <p:cNvSpPr>
            <a:spLocks noGrp="1"/>
          </p:cNvSpPr>
          <p:nvPr>
            <p:ph idx="1"/>
          </p:nvPr>
        </p:nvSpPr>
        <p:spPr>
          <a:xfrm>
            <a:off x="-1" y="675155"/>
            <a:ext cx="10658475" cy="6107765"/>
          </a:xfrm>
        </p:spPr>
        <p:txBody>
          <a:bodyPr>
            <a:normAutofit/>
          </a:bodyPr>
          <a:lstStyle/>
          <a:p>
            <a:pPr algn="just"/>
            <a:r>
              <a:rPr lang="en-US" sz="2400" dirty="0">
                <a:solidFill>
                  <a:schemeClr val="tx1"/>
                </a:solidFill>
              </a:rPr>
              <a:t>Clients with quiet, hypoactive delirium need no specific pharmacologic treatment aside from that indicated for the causative condition</a:t>
            </a:r>
          </a:p>
          <a:p>
            <a:pPr algn="just"/>
            <a:r>
              <a:rPr lang="en-US" sz="2400" b="1" dirty="0">
                <a:solidFill>
                  <a:schemeClr val="tx1"/>
                </a:solidFill>
              </a:rPr>
              <a:t>Sedation</a:t>
            </a:r>
            <a:r>
              <a:rPr lang="en-US" sz="2400" dirty="0">
                <a:solidFill>
                  <a:schemeClr val="tx1"/>
                </a:solidFill>
              </a:rPr>
              <a:t> to prevent inadvertent self-injury may be indicated. </a:t>
            </a:r>
          </a:p>
          <a:p>
            <a:pPr algn="just"/>
            <a:r>
              <a:rPr lang="en-US" sz="2400" b="1" dirty="0">
                <a:solidFill>
                  <a:schemeClr val="tx1"/>
                </a:solidFill>
              </a:rPr>
              <a:t>An antipsychotic medication</a:t>
            </a:r>
            <a:r>
              <a:rPr lang="en-US" sz="2400" dirty="0">
                <a:solidFill>
                  <a:schemeClr val="tx1"/>
                </a:solidFill>
              </a:rPr>
              <a:t>, such as haloperidol (Haldol</a:t>
            </a:r>
            <a:r>
              <a:rPr lang="en-US" sz="2400" dirty="0">
                <a:solidFill>
                  <a:schemeClr val="tx1"/>
                </a:solidFill>
              </a:rPr>
              <a:t>), may be used in doses of 0.5 to 1 mg to decrease agitation and </a:t>
            </a:r>
            <a:r>
              <a:rPr lang="en-US" sz="2400" dirty="0" smtClean="0">
                <a:solidFill>
                  <a:schemeClr val="tx1"/>
                </a:solidFill>
              </a:rPr>
              <a:t>psychotic symptoms</a:t>
            </a:r>
            <a:endParaRPr lang="en-US" sz="2400" dirty="0">
              <a:solidFill>
                <a:schemeClr val="tx1"/>
              </a:solidFill>
            </a:endParaRPr>
          </a:p>
          <a:p>
            <a:pPr algn="just"/>
            <a:r>
              <a:rPr lang="en-US" sz="2400" b="1" dirty="0">
                <a:solidFill>
                  <a:schemeClr val="tx1"/>
                </a:solidFill>
              </a:rPr>
              <a:t>Adequate nutritious food and fluid</a:t>
            </a:r>
          </a:p>
          <a:p>
            <a:pPr algn="just"/>
            <a:r>
              <a:rPr lang="en-US" sz="2400" dirty="0">
                <a:solidFill>
                  <a:schemeClr val="tx1"/>
                </a:solidFill>
              </a:rPr>
              <a:t>If a client becomes agitated and threatens to dislodge </a:t>
            </a:r>
            <a:r>
              <a:rPr lang="en-US" sz="2400" b="1" dirty="0">
                <a:solidFill>
                  <a:schemeClr val="tx1"/>
                </a:solidFill>
              </a:rPr>
              <a:t>IV tubing or Catheter</a:t>
            </a:r>
          </a:p>
          <a:p>
            <a:pPr algn="just"/>
            <a:r>
              <a:rPr lang="en-US" sz="2400" b="1" dirty="0">
                <a:solidFill>
                  <a:schemeClr val="tx1"/>
                </a:solidFill>
              </a:rPr>
              <a:t>Restraints</a:t>
            </a:r>
            <a:r>
              <a:rPr lang="en-US" sz="2400" dirty="0">
                <a:solidFill>
                  <a:schemeClr val="tx1"/>
                </a:solidFill>
              </a:rPr>
              <a:t> are used only when necessary and stay in place no longer than warranted because they may increase the client’s agitation</a:t>
            </a:r>
          </a:p>
          <a:p>
            <a:pPr algn="just"/>
            <a:endParaRPr lang="en-US" sz="2400" dirty="0">
              <a:solidFill>
                <a:schemeClr val="tx1"/>
              </a:solidFill>
            </a:endParaRPr>
          </a:p>
        </p:txBody>
      </p:sp>
      <p:pic>
        <p:nvPicPr>
          <p:cNvPr id="5" name="Picture 4">
            <a:extLst>
              <a:ext uri="{FF2B5EF4-FFF2-40B4-BE49-F238E27FC236}">
                <a16:creationId xmlns:a16="http://schemas.microsoft.com/office/drawing/2014/main" id="{0215386E-ED2D-4282-9A84-CF4DD35A9E6E}"/>
              </a:ext>
            </a:extLst>
          </p:cNvPr>
          <p:cNvPicPr>
            <a:picLocks noChangeAspect="1"/>
          </p:cNvPicPr>
          <p:nvPr/>
        </p:nvPicPr>
        <p:blipFill>
          <a:blip r:embed="rId2"/>
          <a:stretch>
            <a:fillRect/>
          </a:stretch>
        </p:blipFill>
        <p:spPr>
          <a:xfrm>
            <a:off x="10658475" y="-4482"/>
            <a:ext cx="1578100" cy="6862482"/>
          </a:xfrm>
          <a:prstGeom prst="rect">
            <a:avLst/>
          </a:prstGeom>
        </p:spPr>
      </p:pic>
    </p:spTree>
    <p:extLst>
      <p:ext uri="{BB962C8B-B14F-4D97-AF65-F5344CB8AC3E}">
        <p14:creationId xmlns:p14="http://schemas.microsoft.com/office/powerpoint/2010/main" val="2611920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2544</TotalTime>
  <Words>988</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Algerian</vt:lpstr>
      <vt:lpstr>Arial</vt:lpstr>
      <vt:lpstr>Elephant</vt:lpstr>
      <vt:lpstr>Garamond</vt:lpstr>
      <vt:lpstr>Rockwell</vt:lpstr>
      <vt:lpstr>Times New Roman</vt:lpstr>
      <vt:lpstr>Wingdings</vt:lpstr>
      <vt:lpstr>Advantage</vt:lpstr>
      <vt:lpstr>PowerPoint Presentation</vt:lpstr>
      <vt:lpstr>Cognition is the brain’s ability to process, retain, and use information. Cognitive abilities include reasoning, judgment, perception,  attention, comprehension, and memory. These cognitive abilities are essential for many important tasks, including making decisions, solving problems, interpreting the environment, and learning new information.</vt:lpstr>
      <vt:lpstr>Cognitive Disorder </vt:lpstr>
      <vt:lpstr>Classification of cognitive disorders </vt:lpstr>
      <vt:lpstr>1. Delirium</vt:lpstr>
      <vt:lpstr>PowerPoint Presentation</vt:lpstr>
      <vt:lpstr>Symptoms </vt:lpstr>
      <vt:lpstr>Most Common Causes of Delirium</vt:lpstr>
      <vt:lpstr>Treatment </vt:lpstr>
      <vt:lpstr>PowerPoint Presentation</vt:lpstr>
      <vt:lpstr>NURSING DIAGNOSIS For Delirium</vt:lpstr>
      <vt:lpstr>NURSING INTERVENTIONS For Delirium</vt:lpstr>
      <vt:lpstr>DEMENTIA</vt:lpstr>
      <vt:lpstr>PowerPoint Presentation</vt:lpstr>
      <vt:lpstr>PowerPoint Presentation</vt:lpstr>
      <vt:lpstr>Onset and Clinical Course</vt:lpstr>
      <vt:lpstr>Etiology </vt:lpstr>
      <vt:lpstr>The most common types of dementia</vt:lpstr>
      <vt:lpstr>PowerPoint Presentation</vt:lpstr>
      <vt:lpstr>PowerPoint Presentation</vt:lpstr>
      <vt:lpstr>Treatment and Prognosis</vt:lpstr>
      <vt:lpstr>NURSING DIAGOSIS For DEMINTIA</vt:lpstr>
      <vt:lpstr>NURSING INTERVENTIONS For Dementia</vt:lpstr>
      <vt:lpstr>PowerPoint Presentation</vt:lpstr>
      <vt:lpstr>PowerPoint Presentation</vt:lpstr>
      <vt:lpstr>PowerPoint Presentation</vt:lpstr>
    </vt:vector>
  </TitlesOfParts>
  <Company>UCONN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Artruc</dc:creator>
  <cp:lastModifiedBy>Naruto</cp:lastModifiedBy>
  <cp:revision>41</cp:revision>
  <dcterms:created xsi:type="dcterms:W3CDTF">2014-10-06T18:06:49Z</dcterms:created>
  <dcterms:modified xsi:type="dcterms:W3CDTF">2022-04-03T21:10:29Z</dcterms:modified>
</cp:coreProperties>
</file>